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5" r:id="rId3"/>
    <p:sldMasterId id="2147483666" r:id="rId4"/>
  </p:sldMasterIdLst>
  <p:notesMasterIdLst>
    <p:notesMasterId r:id="rId6"/>
  </p:notesMasterIdLst>
  <p:handoutMasterIdLst>
    <p:handoutMasterId r:id="rId15"/>
  </p:handoutMasterIdLst>
  <p:sldIdLst>
    <p:sldId id="612" r:id="rId5"/>
    <p:sldId id="632" r:id="rId7"/>
    <p:sldId id="9964" r:id="rId8"/>
    <p:sldId id="9965" r:id="rId9"/>
    <p:sldId id="9955" r:id="rId10"/>
    <p:sldId id="9956" r:id="rId11"/>
    <p:sldId id="9957" r:id="rId12"/>
    <p:sldId id="9958" r:id="rId13"/>
    <p:sldId id="9959" r:id="rId14"/>
  </p:sldIdLst>
  <p:sldSz cx="12198350" cy="6858000"/>
  <p:notesSz cx="6858000" cy="9144000"/>
  <p:defaultTextStyle>
    <a:defPPr>
      <a:defRPr lang="zh-CN"/>
    </a:defPPr>
    <a:lvl1pPr algn="l" rtl="0" fontAlgn="base">
      <a:spcBef>
        <a:spcPct val="0"/>
      </a:spcBef>
      <a:spcAft>
        <a:spcPct val="0"/>
      </a:spcAft>
      <a:buFont typeface="Arial" panose="02080604020202020204" pitchFamily="34" charset="0"/>
      <a:defRPr kern="1200">
        <a:solidFill>
          <a:schemeClr val="tx1"/>
        </a:solidFill>
        <a:latin typeface="Arial" panose="02080604020202020204" pitchFamily="34" charset="0"/>
        <a:ea typeface="宋体" pitchFamily="2" charset="-122"/>
        <a:cs typeface="+mn-cs"/>
      </a:defRPr>
    </a:lvl1pPr>
    <a:lvl2pPr marL="457200" algn="l" rtl="0" fontAlgn="base">
      <a:spcBef>
        <a:spcPct val="0"/>
      </a:spcBef>
      <a:spcAft>
        <a:spcPct val="0"/>
      </a:spcAft>
      <a:buFont typeface="Arial" panose="02080604020202020204" pitchFamily="34" charset="0"/>
      <a:defRPr kern="1200">
        <a:solidFill>
          <a:schemeClr val="tx1"/>
        </a:solidFill>
        <a:latin typeface="Arial" panose="02080604020202020204" pitchFamily="34" charset="0"/>
        <a:ea typeface="宋体" pitchFamily="2" charset="-122"/>
        <a:cs typeface="+mn-cs"/>
      </a:defRPr>
    </a:lvl2pPr>
    <a:lvl3pPr marL="914400" algn="l" rtl="0" fontAlgn="base">
      <a:spcBef>
        <a:spcPct val="0"/>
      </a:spcBef>
      <a:spcAft>
        <a:spcPct val="0"/>
      </a:spcAft>
      <a:buFont typeface="Arial" panose="02080604020202020204" pitchFamily="34" charset="0"/>
      <a:defRPr kern="1200">
        <a:solidFill>
          <a:schemeClr val="tx1"/>
        </a:solidFill>
        <a:latin typeface="Arial" panose="02080604020202020204" pitchFamily="34" charset="0"/>
        <a:ea typeface="宋体" pitchFamily="2" charset="-122"/>
        <a:cs typeface="+mn-cs"/>
      </a:defRPr>
    </a:lvl3pPr>
    <a:lvl4pPr marL="1371600" algn="l" rtl="0" fontAlgn="base">
      <a:spcBef>
        <a:spcPct val="0"/>
      </a:spcBef>
      <a:spcAft>
        <a:spcPct val="0"/>
      </a:spcAft>
      <a:buFont typeface="Arial" panose="02080604020202020204" pitchFamily="34" charset="0"/>
      <a:defRPr kern="1200">
        <a:solidFill>
          <a:schemeClr val="tx1"/>
        </a:solidFill>
        <a:latin typeface="Arial" panose="02080604020202020204" pitchFamily="34" charset="0"/>
        <a:ea typeface="宋体" pitchFamily="2" charset="-122"/>
        <a:cs typeface="+mn-cs"/>
      </a:defRPr>
    </a:lvl4pPr>
    <a:lvl5pPr marL="1828800" algn="l" rtl="0" fontAlgn="base">
      <a:spcBef>
        <a:spcPct val="0"/>
      </a:spcBef>
      <a:spcAft>
        <a:spcPct val="0"/>
      </a:spcAft>
      <a:buFont typeface="Arial" panose="02080604020202020204" pitchFamily="34" charset="0"/>
      <a:defRPr kern="1200">
        <a:solidFill>
          <a:schemeClr val="tx1"/>
        </a:solidFill>
        <a:latin typeface="Arial" panose="02080604020202020204" pitchFamily="34" charset="0"/>
        <a:ea typeface="宋体" pitchFamily="2" charset="-122"/>
        <a:cs typeface="+mn-cs"/>
      </a:defRPr>
    </a:lvl5pPr>
    <a:lvl6pPr marL="2286000" algn="l" defTabSz="914400" rtl="0" eaLnBrk="1" latinLnBrk="0" hangingPunct="1">
      <a:defRPr kern="1200">
        <a:solidFill>
          <a:schemeClr val="tx1"/>
        </a:solidFill>
        <a:latin typeface="Arial" panose="02080604020202020204" pitchFamily="34" charset="0"/>
        <a:ea typeface="宋体" pitchFamily="2" charset="-122"/>
        <a:cs typeface="+mn-cs"/>
      </a:defRPr>
    </a:lvl6pPr>
    <a:lvl7pPr marL="2743200" algn="l" defTabSz="914400" rtl="0" eaLnBrk="1" latinLnBrk="0" hangingPunct="1">
      <a:defRPr kern="1200">
        <a:solidFill>
          <a:schemeClr val="tx1"/>
        </a:solidFill>
        <a:latin typeface="Arial" panose="02080604020202020204" pitchFamily="34" charset="0"/>
        <a:ea typeface="宋体" pitchFamily="2" charset="-122"/>
        <a:cs typeface="+mn-cs"/>
      </a:defRPr>
    </a:lvl7pPr>
    <a:lvl8pPr marL="3200400" algn="l" defTabSz="914400" rtl="0" eaLnBrk="1" latinLnBrk="0" hangingPunct="1">
      <a:defRPr kern="1200">
        <a:solidFill>
          <a:schemeClr val="tx1"/>
        </a:solidFill>
        <a:latin typeface="Arial" panose="02080604020202020204" pitchFamily="34" charset="0"/>
        <a:ea typeface="宋体" pitchFamily="2" charset="-122"/>
        <a:cs typeface="+mn-cs"/>
      </a:defRPr>
    </a:lvl8pPr>
    <a:lvl9pPr marL="3657600" algn="l" defTabSz="914400" rtl="0" eaLnBrk="1" latinLnBrk="0" hangingPunct="1">
      <a:defRPr kern="1200">
        <a:solidFill>
          <a:schemeClr val="tx1"/>
        </a:solidFill>
        <a:latin typeface="Arial" panose="02080604020202020204"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64F5"/>
    <a:srgbClr val="D7FEFE"/>
    <a:srgbClr val="E32EFF"/>
    <a:srgbClr val="5A0AB5"/>
    <a:srgbClr val="29456D"/>
    <a:srgbClr val="F2F2F2"/>
    <a:srgbClr val="203655"/>
    <a:srgbClr val="F26520"/>
    <a:srgbClr val="F8C0B4"/>
    <a:srgbClr val="19A0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63" autoAdjust="0"/>
    <p:restoredTop sz="49635" autoAdjust="0"/>
  </p:normalViewPr>
  <p:slideViewPr>
    <p:cSldViewPr>
      <p:cViewPr>
        <p:scale>
          <a:sx n="66" d="100"/>
          <a:sy n="66" d="100"/>
        </p:scale>
        <p:origin x="1512" y="972"/>
      </p:cViewPr>
      <p:guideLst>
        <p:guide orient="horz" pos="2118"/>
        <p:guide pos="3762"/>
        <p:guide pos="585"/>
        <p:guide pos="7104"/>
        <p:guide orient="horz" pos="2331"/>
        <p:guide orient="horz" pos="3648"/>
        <p:guide orient="horz" pos="4211"/>
        <p:guide orient="horz" pos="844"/>
        <p:guide pos="7516"/>
        <p:guide pos="2705"/>
        <p:guide orient="horz" pos="4324"/>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1" d="100"/>
          <a:sy n="81" d="100"/>
        </p:scale>
        <p:origin x="-2088" y="-102"/>
      </p:cViewPr>
      <p:guideLst>
        <p:guide orient="horz" pos="2824"/>
        <p:guide pos="2114"/>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A66804-583B-42BE-962B-441699487C40}" type="datetimeFigureOut">
              <a:rPr lang="zh-CN" altLang="en-US" smtClean="0"/>
            </a:fld>
            <a:endParaRPr lang="zh-CN" altLang="en-US"/>
          </a:p>
        </p:txBody>
      </p:sp>
      <p:sp>
        <p:nvSpPr>
          <p:cNvPr id="4" name="页脚占位符 3"/>
          <p:cNvSpPr>
            <a:spLocks noGrp="true"/>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true"/>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20FDFD-A5D4-42F3-BCC8-12887DAA73C1}"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true" noChangeArrowheads="true"/>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false" compatLnSpc="true"/>
          <a:lstStyle>
            <a:lvl1pPr eaLnBrk="0" hangingPunct="0">
              <a:defRPr sz="1200"/>
            </a:lvl1pPr>
          </a:lstStyle>
          <a:p>
            <a:endParaRPr lang="zh-CN" altLang="en-US"/>
          </a:p>
        </p:txBody>
      </p:sp>
      <p:sp>
        <p:nvSpPr>
          <p:cNvPr id="3075" name="Rectangle 3"/>
          <p:cNvSpPr>
            <a:spLocks noGrp="true" noChangeArrowheads="true"/>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false" compatLnSpc="true"/>
          <a:lstStyle>
            <a:lvl1pPr algn="r" eaLnBrk="0" hangingPunct="0">
              <a:defRPr sz="1200"/>
            </a:lvl1pPr>
          </a:lstStyle>
          <a:p>
            <a:fld id="{B9EEDA17-7CE7-49CA-897E-A1888A19DA62}" type="datetimeFigureOut">
              <a:rPr lang="zh-CN" altLang="en-US"/>
            </a:fld>
            <a:endParaRPr lang="en-US"/>
          </a:p>
        </p:txBody>
      </p:sp>
      <p:sp>
        <p:nvSpPr>
          <p:cNvPr id="3076" name="Rectangle 4"/>
          <p:cNvSpPr>
            <a:spLocks noGrp="true" noRot="true" noChangeAspect="true" noChangeArrowheads="true"/>
          </p:cNvSpPr>
          <p:nvPr>
            <p:ph type="sldImg" idx="2"/>
          </p:nvPr>
        </p:nvSpPr>
        <p:spPr bwMode="auto">
          <a:xfrm>
            <a:off x="379413" y="685800"/>
            <a:ext cx="6099175"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true" noChangeArrowheads="true"/>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false" compatLnSpc="true"/>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078" name="Rectangle 6"/>
          <p:cNvSpPr>
            <a:spLocks noGrp="true" noChangeArrowheads="true"/>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false" compatLnSpc="true"/>
          <a:lstStyle>
            <a:lvl1pPr eaLnBrk="0" hangingPunct="0">
              <a:defRPr sz="1200"/>
            </a:lvl1pPr>
          </a:lstStyle>
          <a:p>
            <a:endParaRPr lang="en-US"/>
          </a:p>
        </p:txBody>
      </p:sp>
      <p:sp>
        <p:nvSpPr>
          <p:cNvPr id="3079" name="Rectangle 7"/>
          <p:cNvSpPr>
            <a:spLocks noGrp="true" noChangeArrowheads="true"/>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false" compatLnSpc="true"/>
          <a:lstStyle>
            <a:lvl1pPr algn="r" eaLnBrk="0" hangingPunct="0">
              <a:defRPr sz="1200"/>
            </a:lvl1pPr>
          </a:lstStyle>
          <a:p>
            <a:fld id="{CE1689F0-D8FB-450F-A36F-553F26501FEE}" type="slidenum">
              <a:rPr lang="zh-CN" altLang="en-US"/>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a:xfrm>
            <a:off x="379413" y="685800"/>
            <a:ext cx="6099175" cy="3429000"/>
          </a:xfrm>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a:xfrm>
            <a:off x="379413" y="685800"/>
            <a:ext cx="6099175" cy="3429000"/>
          </a:xfrm>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a:xfrm>
            <a:off x="379413" y="685800"/>
            <a:ext cx="6099175" cy="3429000"/>
          </a:xfrm>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a:xfrm>
            <a:off x="379413" y="685800"/>
            <a:ext cx="6099175" cy="3429000"/>
          </a:xfrm>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a:xfrm>
            <a:off x="379413" y="685800"/>
            <a:ext cx="6099175" cy="3429000"/>
          </a:xfrm>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a:xfrm>
            <a:off x="379413" y="685800"/>
            <a:ext cx="6099175" cy="3429000"/>
          </a:xfrm>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a:xfrm>
            <a:off x="379413" y="685800"/>
            <a:ext cx="6099175" cy="3429000"/>
          </a:xfrm>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a:xfrm>
            <a:off x="379413" y="685800"/>
            <a:ext cx="6099175" cy="3429000"/>
          </a:xfrm>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a:xfrm>
            <a:off x="379413" y="685800"/>
            <a:ext cx="6099175" cy="3429000"/>
          </a:xfrm>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CE1689F0-D8FB-450F-A36F-553F26501FEE}" type="slidenum">
              <a:rPr lang="zh-CN" alt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bg>
      <p:bgPr>
        <a:blipFill dpi="0" rotWithShape="true">
          <a:blip r:embed="rId2">
            <a:lum/>
          </a:blip>
          <a:srcRect/>
          <a:stretch>
            <a:fillRect/>
          </a:stretch>
        </a:blipFill>
        <a:effectLst/>
      </p:bgPr>
    </p:bg>
    <p:spTree>
      <p:nvGrpSpPr>
        <p:cNvPr id="1" name=""/>
        <p:cNvGrpSpPr/>
        <p:nvPr/>
      </p:nvGrpSpPr>
      <p:grpSpPr>
        <a:xfrm>
          <a:off x="0" y="0"/>
          <a:ext cx="0" cy="0"/>
          <a:chOff x="0" y="0"/>
          <a:chExt cx="0" cy="0"/>
        </a:xfrm>
      </p:grpSpPr>
      <p:grpSp>
        <p:nvGrpSpPr>
          <p:cNvPr id="13" name="组合 12"/>
          <p:cNvGrpSpPr/>
          <p:nvPr userDrawn="true"/>
        </p:nvGrpSpPr>
        <p:grpSpPr>
          <a:xfrm>
            <a:off x="554559" y="611977"/>
            <a:ext cx="3312368" cy="584775"/>
            <a:chOff x="1671973" y="4251186"/>
            <a:chExt cx="3312368" cy="584775"/>
          </a:xfrm>
        </p:grpSpPr>
        <p:sp>
          <p:nvSpPr>
            <p:cNvPr id="14" name="文本框 13"/>
            <p:cNvSpPr txBox="true"/>
            <p:nvPr/>
          </p:nvSpPr>
          <p:spPr>
            <a:xfrm>
              <a:off x="1671973" y="4251186"/>
              <a:ext cx="747377" cy="584775"/>
            </a:xfrm>
            <a:prstGeom prst="rect">
              <a:avLst/>
            </a:prstGeom>
            <a:noFill/>
          </p:spPr>
          <p:txBody>
            <a:bodyPr wrap="square" rtlCol="0">
              <a:spAutoFit/>
            </a:bodyPr>
            <a:lstStyle/>
            <a:p>
              <a:pPr fontAlgn="auto">
                <a:spcBef>
                  <a:spcPts val="0"/>
                </a:spcBef>
                <a:spcAft>
                  <a:spcPts val="0"/>
                </a:spcAft>
                <a:buFontTx/>
                <a:buNone/>
              </a:pPr>
              <a:r>
                <a:rPr lang="en-US" altLang="zh-CN" sz="3200" dirty="0">
                  <a:solidFill>
                    <a:srgbClr val="7764F5"/>
                  </a:solidFill>
                  <a:latin typeface="+mn-lt"/>
                  <a:ea typeface="+mn-ea"/>
                  <a:cs typeface="+mn-ea"/>
                  <a:sym typeface="+mn-lt"/>
                </a:rPr>
                <a:t>01</a:t>
              </a:r>
              <a:endParaRPr lang="zh-CN" altLang="en-US" sz="3200" dirty="0">
                <a:solidFill>
                  <a:srgbClr val="7764F5"/>
                </a:solidFill>
                <a:latin typeface="+mn-lt"/>
                <a:ea typeface="+mn-ea"/>
                <a:cs typeface="+mn-ea"/>
                <a:sym typeface="+mn-lt"/>
              </a:endParaRPr>
            </a:p>
          </p:txBody>
        </p:sp>
        <p:sp>
          <p:nvSpPr>
            <p:cNvPr id="15" name="文本框 14"/>
            <p:cNvSpPr txBox="true"/>
            <p:nvPr/>
          </p:nvSpPr>
          <p:spPr>
            <a:xfrm>
              <a:off x="2268533" y="4312741"/>
              <a:ext cx="2715808" cy="461665"/>
            </a:xfrm>
            <a:prstGeom prst="rect">
              <a:avLst/>
            </a:prstGeom>
            <a:noFill/>
          </p:spPr>
          <p:txBody>
            <a:bodyPr wrap="none" rtlCol="0">
              <a:spAutoFit/>
            </a:bodyPr>
            <a:lstStyle/>
            <a:p>
              <a:pPr algn="ctr" fontAlgn="auto">
                <a:spcBef>
                  <a:spcPts val="0"/>
                </a:spcBef>
                <a:spcAft>
                  <a:spcPts val="0"/>
                </a:spcAft>
                <a:buFontTx/>
                <a:buNone/>
              </a:pPr>
              <a:r>
                <a:rPr lang="zh-CN" altLang="en-US" sz="2400" b="1" dirty="0">
                  <a:solidFill>
                    <a:srgbClr val="7764F5"/>
                  </a:solidFill>
                  <a:latin typeface="+mn-lt"/>
                  <a:ea typeface="+mn-ea"/>
                  <a:cs typeface="+mn-ea"/>
                  <a:sym typeface="+mn-lt"/>
                </a:rPr>
                <a:t>年度工作重点回顾 </a:t>
              </a:r>
              <a:endParaRPr lang="zh-CN" altLang="en-US" sz="2400" b="1" dirty="0">
                <a:solidFill>
                  <a:srgbClr val="7764F5"/>
                </a:solidFill>
                <a:latin typeface="+mn-lt"/>
                <a:ea typeface="+mn-ea"/>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365125"/>
            <a:ext cx="10521950" cy="1325563"/>
          </a:xfrm>
        </p:spPr>
        <p:txBody>
          <a:bodyPr/>
          <a:lstStyle/>
          <a:p>
            <a:r>
              <a:rPr lang="zh-CN" altLang="en-US"/>
              <a:t>单击此处编辑母版标题样式</a:t>
            </a:r>
            <a:endParaRPr lang="zh-CN" altLang="en-US"/>
          </a:p>
        </p:txBody>
      </p:sp>
      <p:sp>
        <p:nvSpPr>
          <p:cNvPr id="3" name="文本占位符 2"/>
          <p:cNvSpPr>
            <a:spLocks noGrp="true"/>
          </p:cNvSpPr>
          <p:nvPr>
            <p:ph type="body" idx="1"/>
          </p:nvPr>
        </p:nvSpPr>
        <p:spPr>
          <a:xfrm>
            <a:off x="839788" y="1681163"/>
            <a:ext cx="516096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true"/>
          </p:cNvSpPr>
          <p:nvPr>
            <p:ph sz="half" idx="2"/>
          </p:nvPr>
        </p:nvSpPr>
        <p:spPr>
          <a:xfrm>
            <a:off x="839788" y="2505075"/>
            <a:ext cx="5160962"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true"/>
          </p:cNvSpPr>
          <p:nvPr>
            <p:ph type="body" sz="quarter" idx="3"/>
          </p:nvPr>
        </p:nvSpPr>
        <p:spPr>
          <a:xfrm>
            <a:off x="6175375" y="1681163"/>
            <a:ext cx="518636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true"/>
          </p:cNvSpPr>
          <p:nvPr>
            <p:ph sz="quarter" idx="4"/>
          </p:nvPr>
        </p:nvSpPr>
        <p:spPr>
          <a:xfrm>
            <a:off x="6175375" y="2505075"/>
            <a:ext cx="5186363"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true"/>
          </p:cNvSpPr>
          <p:nvPr>
            <p:ph type="dt" sz="half" idx="10"/>
          </p:nvPr>
        </p:nvSpPr>
        <p:spPr/>
        <p:txBody>
          <a:bodyPr/>
          <a:lstStyle/>
          <a:p>
            <a:fld id="{80EDD404-B5CC-44E0-96EB-5C457FFD19A8}" type="datetimeFigureOut">
              <a:rPr lang="zh-CN" altLang="en-US" smtClean="0"/>
            </a:fld>
            <a:endParaRPr lang="zh-CN" altLang="en-US"/>
          </a:p>
        </p:txBody>
      </p:sp>
      <p:sp>
        <p:nvSpPr>
          <p:cNvPr id="8" name="页脚占位符 7"/>
          <p:cNvSpPr>
            <a:spLocks noGrp="true"/>
          </p:cNvSpPr>
          <p:nvPr>
            <p:ph type="ftr" sz="quarter" idx="11"/>
          </p:nvPr>
        </p:nvSpPr>
        <p:spPr/>
        <p:txBody>
          <a:bodyPr/>
          <a:lstStyle/>
          <a:p>
            <a:endParaRPr lang="zh-CN" altLang="en-US"/>
          </a:p>
        </p:txBody>
      </p:sp>
      <p:sp>
        <p:nvSpPr>
          <p:cNvPr id="9" name="灯片编号占位符 8"/>
          <p:cNvSpPr>
            <a:spLocks noGrp="true"/>
          </p:cNvSpPr>
          <p:nvPr>
            <p:ph type="sldNum" sz="quarter" idx="12"/>
          </p:nvPr>
        </p:nvSpPr>
        <p:spPr/>
        <p:txBody>
          <a:bodyPr/>
          <a:lstStyle/>
          <a:p>
            <a:fld id="{8821EFB5-6AD1-4920-B408-A4C1DD8D1D2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p:txBody>
          <a:bodyPr/>
          <a:lstStyle/>
          <a:p>
            <a:fld id="{80EDD404-B5CC-44E0-96EB-5C457FFD19A8}" type="datetimeFigureOut">
              <a:rPr lang="zh-CN" altLang="en-US" smtClean="0"/>
            </a:fld>
            <a:endParaRPr lang="zh-CN" altLang="en-US"/>
          </a:p>
        </p:txBody>
      </p:sp>
      <p:sp>
        <p:nvSpPr>
          <p:cNvPr id="4" name="页脚占位符 3"/>
          <p:cNvSpPr>
            <a:spLocks noGrp="true"/>
          </p:cNvSpPr>
          <p:nvPr>
            <p:ph type="ftr" sz="quarter" idx="11"/>
          </p:nvPr>
        </p:nvSpPr>
        <p:spPr/>
        <p:txBody>
          <a:bodyPr/>
          <a:lstStyle/>
          <a:p>
            <a:endParaRPr lang="zh-CN" altLang="en-US"/>
          </a:p>
        </p:txBody>
      </p:sp>
      <p:sp>
        <p:nvSpPr>
          <p:cNvPr id="5" name="灯片编号占位符 4"/>
          <p:cNvSpPr>
            <a:spLocks noGrp="true"/>
          </p:cNvSpPr>
          <p:nvPr>
            <p:ph type="sldNum" sz="quarter" idx="12"/>
          </p:nvPr>
        </p:nvSpPr>
        <p:spPr/>
        <p:txBody>
          <a:bodyPr/>
          <a:lstStyle/>
          <a:p>
            <a:fld id="{8821EFB5-6AD1-4920-B408-A4C1DD8D1D2E}"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fld id="{80EDD404-B5CC-44E0-96EB-5C457FFD19A8}" type="datetimeFigureOut">
              <a:rPr lang="zh-CN" altLang="en-US" smtClean="0"/>
            </a:fld>
            <a:endParaRPr lang="zh-CN" altLang="en-US"/>
          </a:p>
        </p:txBody>
      </p:sp>
      <p:sp>
        <p:nvSpPr>
          <p:cNvPr id="3" name="页脚占位符 2"/>
          <p:cNvSpPr>
            <a:spLocks noGrp="true"/>
          </p:cNvSpPr>
          <p:nvPr>
            <p:ph type="ftr" sz="quarter" idx="11"/>
          </p:nvPr>
        </p:nvSpPr>
        <p:spPr/>
        <p:txBody>
          <a:bodyPr/>
          <a:lstStyle/>
          <a:p>
            <a:endParaRPr lang="zh-CN" altLang="en-US"/>
          </a:p>
        </p:txBody>
      </p:sp>
      <p:sp>
        <p:nvSpPr>
          <p:cNvPr id="4" name="灯片编号占位符 3"/>
          <p:cNvSpPr>
            <a:spLocks noGrp="true"/>
          </p:cNvSpPr>
          <p:nvPr>
            <p:ph type="sldNum" sz="quarter" idx="12"/>
          </p:nvPr>
        </p:nvSpPr>
        <p:spPr/>
        <p:txBody>
          <a:bodyPr/>
          <a:lstStyle/>
          <a:p>
            <a:fld id="{8821EFB5-6AD1-4920-B408-A4C1DD8D1D2E}"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457200"/>
            <a:ext cx="3935412"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true"/>
          </p:cNvSpPr>
          <p:nvPr>
            <p:ph type="pic" idx="1"/>
          </p:nvPr>
        </p:nvSpPr>
        <p:spPr>
          <a:xfrm>
            <a:off x="5186363" y="987425"/>
            <a:ext cx="61753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true"/>
          </p:cNvSpPr>
          <p:nvPr>
            <p:ph type="body" sz="half" idx="2"/>
          </p:nvPr>
        </p:nvSpPr>
        <p:spPr>
          <a:xfrm>
            <a:off x="839788" y="2057400"/>
            <a:ext cx="393541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true"/>
          </p:cNvSpPr>
          <p:nvPr>
            <p:ph type="dt" sz="half" idx="10"/>
          </p:nvPr>
        </p:nvSpPr>
        <p:spPr/>
        <p:txBody>
          <a:bodyPr/>
          <a:lstStyle/>
          <a:p>
            <a:fld id="{80EDD404-B5CC-44E0-96EB-5C457FFD19A8}"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8821EFB5-6AD1-4920-B408-A4C1DD8D1D2E}"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竖排文字占位符 2"/>
          <p:cNvSpPr>
            <a:spLocks noGrp="true"/>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true"/>
          </p:cNvSpPr>
          <p:nvPr>
            <p:ph type="dt" sz="half" idx="10"/>
          </p:nvPr>
        </p:nvSpPr>
        <p:spPr/>
        <p:txBody>
          <a:bodyPr/>
          <a:lstStyle/>
          <a:p>
            <a:fld id="{80EDD404-B5CC-44E0-96EB-5C457FFD19A8}"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8821EFB5-6AD1-4920-B408-A4C1DD8D1D2E}"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8729663" y="365125"/>
            <a:ext cx="2630487" cy="5811838"/>
          </a:xfrm>
        </p:spPr>
        <p:txBody>
          <a:bodyPr vert="eaVert"/>
          <a:lstStyle/>
          <a:p>
            <a:r>
              <a:rPr lang="zh-CN" altLang="en-US"/>
              <a:t>单击此处编辑母版标题样式</a:t>
            </a:r>
            <a:endParaRPr lang="zh-CN" altLang="en-US"/>
          </a:p>
        </p:txBody>
      </p:sp>
      <p:sp>
        <p:nvSpPr>
          <p:cNvPr id="3" name="竖排文字占位符 2"/>
          <p:cNvSpPr>
            <a:spLocks noGrp="true"/>
          </p:cNvSpPr>
          <p:nvPr>
            <p:ph type="body" orient="vert" idx="1"/>
          </p:nvPr>
        </p:nvSpPr>
        <p:spPr>
          <a:xfrm>
            <a:off x="838200" y="365125"/>
            <a:ext cx="7739063"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true"/>
          </p:cNvSpPr>
          <p:nvPr>
            <p:ph type="dt" sz="half" idx="10"/>
          </p:nvPr>
        </p:nvSpPr>
        <p:spPr/>
        <p:txBody>
          <a:bodyPr/>
          <a:lstStyle/>
          <a:p>
            <a:fld id="{80EDD404-B5CC-44E0-96EB-5C457FFD19A8}"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8821EFB5-6AD1-4920-B408-A4C1DD8D1D2E}"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a:xfrm>
            <a:off x="838200" y="365125"/>
            <a:ext cx="10521950" cy="1325563"/>
          </a:xfrm>
          <a:prstGeom prst="rect">
            <a:avLst/>
          </a:prstGeom>
        </p:spPr>
        <p:txBody>
          <a:bodyPr/>
          <a:lstStyle/>
          <a:p>
            <a:r>
              <a:rPr lang="zh-CN" altLang="en-US"/>
              <a:t>单击此处编辑母版标题样式</a:t>
            </a:r>
            <a:endParaRPr lang="zh-CN" altLang="en-US"/>
          </a:p>
        </p:txBody>
      </p:sp>
      <p:sp>
        <p:nvSpPr>
          <p:cNvPr id="3" name="内容占位符 2"/>
          <p:cNvSpPr>
            <a:spLocks noGrp="true"/>
          </p:cNvSpPr>
          <p:nvPr>
            <p:ph idx="1"/>
          </p:nvPr>
        </p:nvSpPr>
        <p:spPr>
          <a:xfrm>
            <a:off x="838200" y="1825625"/>
            <a:ext cx="1052195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true"/>
          </p:cNvSpPr>
          <p:nvPr>
            <p:ph type="dt" sz="half" idx="10"/>
          </p:nvPr>
        </p:nvSpPr>
        <p:spPr>
          <a:xfrm>
            <a:off x="838200" y="6356350"/>
            <a:ext cx="2744788" cy="365125"/>
          </a:xfrm>
          <a:prstGeom prst="rect">
            <a:avLst/>
          </a:prstGeom>
        </p:spPr>
        <p:txBody>
          <a:bodyPr/>
          <a:lstStyle/>
          <a:p>
            <a:fld id="{9776D1C5-8391-464C-B365-9F147F76F150}" type="datetimeFigureOut">
              <a:rPr lang="zh-CN" altLang="en-US" smtClean="0"/>
            </a:fld>
            <a:endParaRPr lang="zh-CN" altLang="en-US"/>
          </a:p>
        </p:txBody>
      </p:sp>
      <p:sp>
        <p:nvSpPr>
          <p:cNvPr id="5" name="页脚占位符 4"/>
          <p:cNvSpPr>
            <a:spLocks noGrp="true"/>
          </p:cNvSpPr>
          <p:nvPr>
            <p:ph type="ftr" sz="quarter" idx="11"/>
          </p:nvPr>
        </p:nvSpPr>
        <p:spPr>
          <a:xfrm>
            <a:off x="4040188" y="6356350"/>
            <a:ext cx="4117975" cy="365125"/>
          </a:xfrm>
          <a:prstGeom prst="rect">
            <a:avLst/>
          </a:prstGeom>
        </p:spPr>
        <p:txBody>
          <a:bodyPr/>
          <a:lstStyle/>
          <a:p>
            <a:endParaRPr lang="zh-CN" altLang="en-US"/>
          </a:p>
        </p:txBody>
      </p:sp>
      <p:sp>
        <p:nvSpPr>
          <p:cNvPr id="6" name="灯片编号占位符 5"/>
          <p:cNvSpPr>
            <a:spLocks noGrp="true"/>
          </p:cNvSpPr>
          <p:nvPr>
            <p:ph type="sldNum" sz="quarter" idx="12"/>
          </p:nvPr>
        </p:nvSpPr>
        <p:spPr>
          <a:xfrm>
            <a:off x="8615363" y="6356350"/>
            <a:ext cx="2744787" cy="365125"/>
          </a:xfrm>
          <a:prstGeom prst="rect">
            <a:avLst/>
          </a:prstGeom>
        </p:spPr>
        <p:txBody>
          <a:bodyPr/>
          <a:lstStyle/>
          <a:p>
            <a:fld id="{7AF2EDAD-EBE6-4B34-8983-C6550F040795}"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850" y="1709738"/>
            <a:ext cx="1052195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true"/>
          </p:cNvSpPr>
          <p:nvPr>
            <p:ph type="body" idx="1"/>
          </p:nvPr>
        </p:nvSpPr>
        <p:spPr>
          <a:xfrm>
            <a:off x="831850" y="4589463"/>
            <a:ext cx="1052195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true"/>
          </p:cNvSpPr>
          <p:nvPr>
            <p:ph type="dt" sz="half" idx="10"/>
          </p:nvPr>
        </p:nvSpPr>
        <p:spPr>
          <a:xfrm>
            <a:off x="838200" y="6356350"/>
            <a:ext cx="2744788" cy="365125"/>
          </a:xfrm>
          <a:prstGeom prst="rect">
            <a:avLst/>
          </a:prstGeom>
        </p:spPr>
        <p:txBody>
          <a:bodyPr/>
          <a:lstStyle/>
          <a:p>
            <a:fld id="{9776D1C5-8391-464C-B365-9F147F76F150}" type="datetimeFigureOut">
              <a:rPr lang="zh-CN" altLang="en-US" smtClean="0"/>
            </a:fld>
            <a:endParaRPr lang="zh-CN" altLang="en-US"/>
          </a:p>
        </p:txBody>
      </p:sp>
      <p:sp>
        <p:nvSpPr>
          <p:cNvPr id="5" name="页脚占位符 4"/>
          <p:cNvSpPr>
            <a:spLocks noGrp="true"/>
          </p:cNvSpPr>
          <p:nvPr>
            <p:ph type="ftr" sz="quarter" idx="11"/>
          </p:nvPr>
        </p:nvSpPr>
        <p:spPr>
          <a:xfrm>
            <a:off x="4040188" y="6356350"/>
            <a:ext cx="4117975" cy="365125"/>
          </a:xfrm>
          <a:prstGeom prst="rect">
            <a:avLst/>
          </a:prstGeom>
        </p:spPr>
        <p:txBody>
          <a:bodyPr/>
          <a:lstStyle/>
          <a:p>
            <a:endParaRPr lang="zh-CN" altLang="en-US"/>
          </a:p>
        </p:txBody>
      </p:sp>
      <p:sp>
        <p:nvSpPr>
          <p:cNvPr id="6" name="灯片编号占位符 5"/>
          <p:cNvSpPr>
            <a:spLocks noGrp="true"/>
          </p:cNvSpPr>
          <p:nvPr>
            <p:ph type="sldNum" sz="quarter" idx="12"/>
          </p:nvPr>
        </p:nvSpPr>
        <p:spPr>
          <a:xfrm>
            <a:off x="8615363" y="6356350"/>
            <a:ext cx="2744787" cy="365125"/>
          </a:xfrm>
          <a:prstGeom prst="rect">
            <a:avLst/>
          </a:prstGeom>
        </p:spPr>
        <p:txBody>
          <a:bodyPr/>
          <a:lstStyle/>
          <a:p>
            <a:fld id="{7AF2EDAD-EBE6-4B34-8983-C6550F040795}"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标题和内容">
    <p:bg>
      <p:bgPr>
        <a:blipFill dpi="0" rotWithShape="true">
          <a:blip r:embed="rId2">
            <a:lum/>
          </a:blip>
          <a:srcRect/>
          <a:stretch>
            <a:fillRect/>
          </a:stretch>
        </a:blipFill>
        <a:effectLst/>
      </p:bgPr>
    </p:bg>
    <p:spTree>
      <p:nvGrpSpPr>
        <p:cNvPr id="1" name=""/>
        <p:cNvGrpSpPr/>
        <p:nvPr/>
      </p:nvGrpSpPr>
      <p:grpSpPr>
        <a:xfrm>
          <a:off x="0" y="0"/>
          <a:ext cx="0" cy="0"/>
          <a:chOff x="0" y="0"/>
          <a:chExt cx="0" cy="0"/>
        </a:xfrm>
      </p:grpSpPr>
      <p:grpSp>
        <p:nvGrpSpPr>
          <p:cNvPr id="7" name="组合 6"/>
          <p:cNvGrpSpPr/>
          <p:nvPr userDrawn="true"/>
        </p:nvGrpSpPr>
        <p:grpSpPr>
          <a:xfrm>
            <a:off x="554559" y="611977"/>
            <a:ext cx="3291872" cy="584775"/>
            <a:chOff x="1671973" y="4251186"/>
            <a:chExt cx="3291872" cy="584775"/>
          </a:xfrm>
        </p:grpSpPr>
        <p:sp>
          <p:nvSpPr>
            <p:cNvPr id="8" name="文本框 7"/>
            <p:cNvSpPr txBox="true"/>
            <p:nvPr/>
          </p:nvSpPr>
          <p:spPr>
            <a:xfrm>
              <a:off x="1671973" y="4251186"/>
              <a:ext cx="747377" cy="584775"/>
            </a:xfrm>
            <a:prstGeom prst="rect">
              <a:avLst/>
            </a:prstGeom>
            <a:noFill/>
          </p:spPr>
          <p:txBody>
            <a:bodyPr wrap="square" rtlCol="0">
              <a:spAutoFit/>
            </a:bodyPr>
            <a:lstStyle/>
            <a:p>
              <a:pPr fontAlgn="auto">
                <a:spcBef>
                  <a:spcPts val="0"/>
                </a:spcBef>
                <a:spcAft>
                  <a:spcPts val="0"/>
                </a:spcAft>
                <a:buFontTx/>
                <a:buNone/>
              </a:pPr>
              <a:r>
                <a:rPr lang="en-US" altLang="zh-CN" sz="3200">
                  <a:solidFill>
                    <a:srgbClr val="7764F5"/>
                  </a:solidFill>
                  <a:latin typeface="+mn-lt"/>
                  <a:ea typeface="+mn-ea"/>
                  <a:cs typeface="+mn-ea"/>
                  <a:sym typeface="+mn-lt"/>
                </a:rPr>
                <a:t>02</a:t>
              </a:r>
              <a:endParaRPr lang="zh-CN" altLang="en-US" sz="3200" dirty="0">
                <a:solidFill>
                  <a:srgbClr val="7764F5"/>
                </a:solidFill>
                <a:latin typeface="+mn-lt"/>
                <a:ea typeface="+mn-ea"/>
                <a:cs typeface="+mn-ea"/>
                <a:sym typeface="+mn-lt"/>
              </a:endParaRPr>
            </a:p>
          </p:txBody>
        </p:sp>
        <p:sp>
          <p:nvSpPr>
            <p:cNvPr id="9" name="文本框 8"/>
            <p:cNvSpPr txBox="true"/>
            <p:nvPr/>
          </p:nvSpPr>
          <p:spPr>
            <a:xfrm>
              <a:off x="2248037" y="4312741"/>
              <a:ext cx="2715808" cy="461665"/>
            </a:xfrm>
            <a:prstGeom prst="rect">
              <a:avLst/>
            </a:prstGeom>
            <a:noFill/>
          </p:spPr>
          <p:txBody>
            <a:bodyPr wrap="none" rtlCol="0">
              <a:spAutoFit/>
            </a:bodyPr>
            <a:lstStyle/>
            <a:p>
              <a:pPr algn="ctr" fontAlgn="auto">
                <a:spcBef>
                  <a:spcPts val="0"/>
                </a:spcBef>
                <a:spcAft>
                  <a:spcPts val="0"/>
                </a:spcAft>
                <a:buFontTx/>
                <a:buNone/>
              </a:pPr>
              <a:r>
                <a:rPr lang="zh-CN" altLang="en-US" sz="2400" b="1">
                  <a:solidFill>
                    <a:srgbClr val="7764F5"/>
                  </a:solidFill>
                  <a:latin typeface="+mn-lt"/>
                  <a:ea typeface="+mn-ea"/>
                  <a:cs typeface="+mn-ea"/>
                  <a:sym typeface="+mn-lt"/>
                </a:rPr>
                <a:t>年度工作不足分析 </a:t>
              </a:r>
              <a:endParaRPr lang="zh-CN" altLang="en-US" sz="2400" b="1">
                <a:solidFill>
                  <a:srgbClr val="7764F5"/>
                </a:solidFill>
                <a:latin typeface="+mn-lt"/>
                <a:ea typeface="+mn-ea"/>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a:xfrm>
            <a:off x="838200" y="365125"/>
            <a:ext cx="10521950" cy="1325563"/>
          </a:xfrm>
          <a:prstGeom prst="rect">
            <a:avLst/>
          </a:prstGeom>
        </p:spPr>
        <p:txBody>
          <a:bodyPr/>
          <a:lstStyle/>
          <a:p>
            <a:r>
              <a:rPr lang="zh-CN" altLang="en-US"/>
              <a:t>单击此处编辑母版标题样式</a:t>
            </a:r>
            <a:endParaRPr lang="zh-CN" altLang="en-US"/>
          </a:p>
        </p:txBody>
      </p:sp>
      <p:sp>
        <p:nvSpPr>
          <p:cNvPr id="3" name="内容占位符 2"/>
          <p:cNvSpPr>
            <a:spLocks noGrp="true"/>
          </p:cNvSpPr>
          <p:nvPr>
            <p:ph sz="half" idx="1"/>
          </p:nvPr>
        </p:nvSpPr>
        <p:spPr>
          <a:xfrm>
            <a:off x="838200" y="1825625"/>
            <a:ext cx="5184775"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true"/>
          </p:cNvSpPr>
          <p:nvPr>
            <p:ph sz="half" idx="2"/>
          </p:nvPr>
        </p:nvSpPr>
        <p:spPr>
          <a:xfrm>
            <a:off x="6175375" y="1825625"/>
            <a:ext cx="5184775"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true"/>
          </p:cNvSpPr>
          <p:nvPr>
            <p:ph type="dt" sz="half" idx="10"/>
          </p:nvPr>
        </p:nvSpPr>
        <p:spPr>
          <a:xfrm>
            <a:off x="838200" y="6356350"/>
            <a:ext cx="2744788" cy="365125"/>
          </a:xfrm>
          <a:prstGeom prst="rect">
            <a:avLst/>
          </a:prstGeom>
        </p:spPr>
        <p:txBody>
          <a:bodyPr/>
          <a:lstStyle/>
          <a:p>
            <a:fld id="{9776D1C5-8391-464C-B365-9F147F76F150}" type="datetimeFigureOut">
              <a:rPr lang="zh-CN" altLang="en-US" smtClean="0"/>
            </a:fld>
            <a:endParaRPr lang="zh-CN" altLang="en-US"/>
          </a:p>
        </p:txBody>
      </p:sp>
      <p:sp>
        <p:nvSpPr>
          <p:cNvPr id="6" name="页脚占位符 5"/>
          <p:cNvSpPr>
            <a:spLocks noGrp="true"/>
          </p:cNvSpPr>
          <p:nvPr>
            <p:ph type="ftr" sz="quarter" idx="11"/>
          </p:nvPr>
        </p:nvSpPr>
        <p:spPr>
          <a:xfrm>
            <a:off x="4040188" y="6356350"/>
            <a:ext cx="4117975" cy="365125"/>
          </a:xfrm>
          <a:prstGeom prst="rect">
            <a:avLst/>
          </a:prstGeom>
        </p:spPr>
        <p:txBody>
          <a:bodyPr/>
          <a:lstStyle/>
          <a:p>
            <a:endParaRPr lang="zh-CN" altLang="en-US"/>
          </a:p>
        </p:txBody>
      </p:sp>
      <p:sp>
        <p:nvSpPr>
          <p:cNvPr id="7" name="灯片编号占位符 6"/>
          <p:cNvSpPr>
            <a:spLocks noGrp="true"/>
          </p:cNvSpPr>
          <p:nvPr>
            <p:ph type="sldNum" sz="quarter" idx="12"/>
          </p:nvPr>
        </p:nvSpPr>
        <p:spPr>
          <a:xfrm>
            <a:off x="8615363" y="6356350"/>
            <a:ext cx="2744787" cy="365125"/>
          </a:xfrm>
          <a:prstGeom prst="rect">
            <a:avLst/>
          </a:prstGeom>
        </p:spPr>
        <p:txBody>
          <a:bodyPr/>
          <a:lstStyle/>
          <a:p>
            <a:fld id="{7AF2EDAD-EBE6-4B34-8983-C6550F040795}"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365125"/>
            <a:ext cx="10521950" cy="1325563"/>
          </a:xfrm>
          <a:prstGeom prst="rect">
            <a:avLst/>
          </a:prstGeom>
        </p:spPr>
        <p:txBody>
          <a:bodyPr/>
          <a:lstStyle/>
          <a:p>
            <a:r>
              <a:rPr lang="zh-CN" altLang="en-US"/>
              <a:t>单击此处编辑母版标题样式</a:t>
            </a:r>
            <a:endParaRPr lang="zh-CN" altLang="en-US"/>
          </a:p>
        </p:txBody>
      </p:sp>
      <p:sp>
        <p:nvSpPr>
          <p:cNvPr id="3" name="文本占位符 2"/>
          <p:cNvSpPr>
            <a:spLocks noGrp="true"/>
          </p:cNvSpPr>
          <p:nvPr>
            <p:ph type="body" idx="1"/>
          </p:nvPr>
        </p:nvSpPr>
        <p:spPr>
          <a:xfrm>
            <a:off x="839788" y="1681163"/>
            <a:ext cx="516096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true"/>
          </p:cNvSpPr>
          <p:nvPr>
            <p:ph sz="half" idx="2"/>
          </p:nvPr>
        </p:nvSpPr>
        <p:spPr>
          <a:xfrm>
            <a:off x="839788" y="2505075"/>
            <a:ext cx="5160962"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true"/>
          </p:cNvSpPr>
          <p:nvPr>
            <p:ph type="body" sz="quarter" idx="3"/>
          </p:nvPr>
        </p:nvSpPr>
        <p:spPr>
          <a:xfrm>
            <a:off x="6175375" y="1681163"/>
            <a:ext cx="5186363"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true"/>
          </p:cNvSpPr>
          <p:nvPr>
            <p:ph sz="quarter" idx="4"/>
          </p:nvPr>
        </p:nvSpPr>
        <p:spPr>
          <a:xfrm>
            <a:off x="6175375" y="2505075"/>
            <a:ext cx="5186363"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true"/>
          </p:cNvSpPr>
          <p:nvPr>
            <p:ph type="dt" sz="half" idx="10"/>
          </p:nvPr>
        </p:nvSpPr>
        <p:spPr>
          <a:xfrm>
            <a:off x="838200" y="6356350"/>
            <a:ext cx="2744788" cy="365125"/>
          </a:xfrm>
          <a:prstGeom prst="rect">
            <a:avLst/>
          </a:prstGeom>
        </p:spPr>
        <p:txBody>
          <a:bodyPr/>
          <a:lstStyle/>
          <a:p>
            <a:fld id="{9776D1C5-8391-464C-B365-9F147F76F150}" type="datetimeFigureOut">
              <a:rPr lang="zh-CN" altLang="en-US" smtClean="0"/>
            </a:fld>
            <a:endParaRPr lang="zh-CN" altLang="en-US"/>
          </a:p>
        </p:txBody>
      </p:sp>
      <p:sp>
        <p:nvSpPr>
          <p:cNvPr id="8" name="页脚占位符 7"/>
          <p:cNvSpPr>
            <a:spLocks noGrp="true"/>
          </p:cNvSpPr>
          <p:nvPr>
            <p:ph type="ftr" sz="quarter" idx="11"/>
          </p:nvPr>
        </p:nvSpPr>
        <p:spPr>
          <a:xfrm>
            <a:off x="4040188" y="6356350"/>
            <a:ext cx="4117975" cy="365125"/>
          </a:xfrm>
          <a:prstGeom prst="rect">
            <a:avLst/>
          </a:prstGeom>
        </p:spPr>
        <p:txBody>
          <a:bodyPr/>
          <a:lstStyle/>
          <a:p>
            <a:endParaRPr lang="zh-CN" altLang="en-US"/>
          </a:p>
        </p:txBody>
      </p:sp>
      <p:sp>
        <p:nvSpPr>
          <p:cNvPr id="9" name="灯片编号占位符 8"/>
          <p:cNvSpPr>
            <a:spLocks noGrp="true"/>
          </p:cNvSpPr>
          <p:nvPr>
            <p:ph type="sldNum" sz="quarter" idx="12"/>
          </p:nvPr>
        </p:nvSpPr>
        <p:spPr>
          <a:xfrm>
            <a:off x="8615363" y="6356350"/>
            <a:ext cx="2744787" cy="365125"/>
          </a:xfrm>
          <a:prstGeom prst="rect">
            <a:avLst/>
          </a:prstGeom>
        </p:spPr>
        <p:txBody>
          <a:bodyPr/>
          <a:lstStyle/>
          <a:p>
            <a:fld id="{7AF2EDAD-EBE6-4B34-8983-C6550F040795}"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8200" y="365125"/>
            <a:ext cx="10521950" cy="1325563"/>
          </a:xfrm>
          <a:prstGeom prst="rect">
            <a:avLst/>
          </a:prstGeom>
        </p:spPr>
        <p:txBody>
          <a:bodyPr/>
          <a:lstStyle/>
          <a:p>
            <a:r>
              <a:rPr lang="zh-CN" altLang="en-US"/>
              <a:t>单击此处编辑母版标题样式</a:t>
            </a:r>
            <a:endParaRPr lang="zh-CN" altLang="en-US"/>
          </a:p>
        </p:txBody>
      </p:sp>
      <p:sp>
        <p:nvSpPr>
          <p:cNvPr id="3" name="日期占位符 2"/>
          <p:cNvSpPr>
            <a:spLocks noGrp="true"/>
          </p:cNvSpPr>
          <p:nvPr>
            <p:ph type="dt" sz="half" idx="10"/>
          </p:nvPr>
        </p:nvSpPr>
        <p:spPr>
          <a:xfrm>
            <a:off x="838200" y="6356350"/>
            <a:ext cx="2744788" cy="365125"/>
          </a:xfrm>
          <a:prstGeom prst="rect">
            <a:avLst/>
          </a:prstGeom>
        </p:spPr>
        <p:txBody>
          <a:bodyPr/>
          <a:lstStyle/>
          <a:p>
            <a:fld id="{9776D1C5-8391-464C-B365-9F147F76F150}" type="datetimeFigureOut">
              <a:rPr lang="zh-CN" altLang="en-US" smtClean="0"/>
            </a:fld>
            <a:endParaRPr lang="zh-CN" altLang="en-US"/>
          </a:p>
        </p:txBody>
      </p:sp>
      <p:sp>
        <p:nvSpPr>
          <p:cNvPr id="4" name="页脚占位符 3"/>
          <p:cNvSpPr>
            <a:spLocks noGrp="true"/>
          </p:cNvSpPr>
          <p:nvPr>
            <p:ph type="ftr" sz="quarter" idx="11"/>
          </p:nvPr>
        </p:nvSpPr>
        <p:spPr>
          <a:xfrm>
            <a:off x="4040188" y="6356350"/>
            <a:ext cx="4117975" cy="365125"/>
          </a:xfrm>
          <a:prstGeom prst="rect">
            <a:avLst/>
          </a:prstGeom>
        </p:spPr>
        <p:txBody>
          <a:bodyPr/>
          <a:lstStyle/>
          <a:p>
            <a:endParaRPr lang="zh-CN" altLang="en-US"/>
          </a:p>
        </p:txBody>
      </p:sp>
      <p:sp>
        <p:nvSpPr>
          <p:cNvPr id="5" name="灯片编号占位符 4"/>
          <p:cNvSpPr>
            <a:spLocks noGrp="true"/>
          </p:cNvSpPr>
          <p:nvPr>
            <p:ph type="sldNum" sz="quarter" idx="12"/>
          </p:nvPr>
        </p:nvSpPr>
        <p:spPr>
          <a:xfrm>
            <a:off x="8615363" y="6356350"/>
            <a:ext cx="2744787" cy="365125"/>
          </a:xfrm>
          <a:prstGeom prst="rect">
            <a:avLst/>
          </a:prstGeom>
        </p:spPr>
        <p:txBody>
          <a:bodyPr/>
          <a:lstStyle/>
          <a:p>
            <a:fld id="{7AF2EDAD-EBE6-4B34-8983-C6550F040795}"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a:xfrm>
            <a:off x="838200" y="6356350"/>
            <a:ext cx="2744788" cy="365125"/>
          </a:xfrm>
          <a:prstGeom prst="rect">
            <a:avLst/>
          </a:prstGeom>
        </p:spPr>
        <p:txBody>
          <a:bodyPr/>
          <a:lstStyle/>
          <a:p>
            <a:fld id="{9776D1C5-8391-464C-B365-9F147F76F150}" type="datetimeFigureOut">
              <a:rPr lang="zh-CN" altLang="en-US" smtClean="0"/>
            </a:fld>
            <a:endParaRPr lang="zh-CN" altLang="en-US"/>
          </a:p>
        </p:txBody>
      </p:sp>
      <p:sp>
        <p:nvSpPr>
          <p:cNvPr id="3" name="页脚占位符 2"/>
          <p:cNvSpPr>
            <a:spLocks noGrp="true"/>
          </p:cNvSpPr>
          <p:nvPr>
            <p:ph type="ftr" sz="quarter" idx="11"/>
          </p:nvPr>
        </p:nvSpPr>
        <p:spPr>
          <a:xfrm>
            <a:off x="4040188" y="6356350"/>
            <a:ext cx="4117975" cy="365125"/>
          </a:xfrm>
          <a:prstGeom prst="rect">
            <a:avLst/>
          </a:prstGeom>
        </p:spPr>
        <p:txBody>
          <a:bodyPr/>
          <a:lstStyle/>
          <a:p>
            <a:endParaRPr lang="zh-CN" altLang="en-US"/>
          </a:p>
        </p:txBody>
      </p:sp>
      <p:sp>
        <p:nvSpPr>
          <p:cNvPr id="4" name="灯片编号占位符 3"/>
          <p:cNvSpPr>
            <a:spLocks noGrp="true"/>
          </p:cNvSpPr>
          <p:nvPr>
            <p:ph type="sldNum" sz="quarter" idx="12"/>
          </p:nvPr>
        </p:nvSpPr>
        <p:spPr>
          <a:xfrm>
            <a:off x="8615363" y="6356350"/>
            <a:ext cx="2744787" cy="365125"/>
          </a:xfrm>
          <a:prstGeom prst="rect">
            <a:avLst/>
          </a:prstGeom>
        </p:spPr>
        <p:txBody>
          <a:bodyPr/>
          <a:lstStyle/>
          <a:p>
            <a:fld id="{7AF2EDAD-EBE6-4B34-8983-C6550F040795}"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457200"/>
            <a:ext cx="3935412"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true"/>
          </p:cNvSpPr>
          <p:nvPr>
            <p:ph idx="1"/>
          </p:nvPr>
        </p:nvSpPr>
        <p:spPr>
          <a:xfrm>
            <a:off x="5186363" y="987425"/>
            <a:ext cx="6175375"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true"/>
          </p:cNvSpPr>
          <p:nvPr>
            <p:ph type="body" sz="half" idx="2"/>
          </p:nvPr>
        </p:nvSpPr>
        <p:spPr>
          <a:xfrm>
            <a:off x="839788" y="2057400"/>
            <a:ext cx="3935412"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true"/>
          </p:cNvSpPr>
          <p:nvPr>
            <p:ph type="dt" sz="half" idx="10"/>
          </p:nvPr>
        </p:nvSpPr>
        <p:spPr>
          <a:xfrm>
            <a:off x="838200" y="6356350"/>
            <a:ext cx="2744788" cy="365125"/>
          </a:xfrm>
          <a:prstGeom prst="rect">
            <a:avLst/>
          </a:prstGeom>
        </p:spPr>
        <p:txBody>
          <a:bodyPr/>
          <a:lstStyle/>
          <a:p>
            <a:fld id="{9776D1C5-8391-464C-B365-9F147F76F150}" type="datetimeFigureOut">
              <a:rPr lang="zh-CN" altLang="en-US" smtClean="0"/>
            </a:fld>
            <a:endParaRPr lang="zh-CN" altLang="en-US"/>
          </a:p>
        </p:txBody>
      </p:sp>
      <p:sp>
        <p:nvSpPr>
          <p:cNvPr id="6" name="页脚占位符 5"/>
          <p:cNvSpPr>
            <a:spLocks noGrp="true"/>
          </p:cNvSpPr>
          <p:nvPr>
            <p:ph type="ftr" sz="quarter" idx="11"/>
          </p:nvPr>
        </p:nvSpPr>
        <p:spPr>
          <a:xfrm>
            <a:off x="4040188" y="6356350"/>
            <a:ext cx="4117975" cy="365125"/>
          </a:xfrm>
          <a:prstGeom prst="rect">
            <a:avLst/>
          </a:prstGeom>
        </p:spPr>
        <p:txBody>
          <a:bodyPr/>
          <a:lstStyle/>
          <a:p>
            <a:endParaRPr lang="zh-CN" altLang="en-US"/>
          </a:p>
        </p:txBody>
      </p:sp>
      <p:sp>
        <p:nvSpPr>
          <p:cNvPr id="7" name="灯片编号占位符 6"/>
          <p:cNvSpPr>
            <a:spLocks noGrp="true"/>
          </p:cNvSpPr>
          <p:nvPr>
            <p:ph type="sldNum" sz="quarter" idx="12"/>
          </p:nvPr>
        </p:nvSpPr>
        <p:spPr>
          <a:xfrm>
            <a:off x="8615363" y="6356350"/>
            <a:ext cx="2744787" cy="365125"/>
          </a:xfrm>
          <a:prstGeom prst="rect">
            <a:avLst/>
          </a:prstGeom>
        </p:spPr>
        <p:txBody>
          <a:bodyPr/>
          <a:lstStyle/>
          <a:p>
            <a:fld id="{7AF2EDAD-EBE6-4B34-8983-C6550F040795}"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457200"/>
            <a:ext cx="3935412"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true"/>
          </p:cNvSpPr>
          <p:nvPr>
            <p:ph type="pic" idx="1"/>
          </p:nvPr>
        </p:nvSpPr>
        <p:spPr>
          <a:xfrm>
            <a:off x="5186363" y="987425"/>
            <a:ext cx="617537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true"/>
          </p:cNvSpPr>
          <p:nvPr>
            <p:ph type="body" sz="half" idx="2"/>
          </p:nvPr>
        </p:nvSpPr>
        <p:spPr>
          <a:xfrm>
            <a:off x="839788" y="2057400"/>
            <a:ext cx="3935412"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true"/>
          </p:cNvSpPr>
          <p:nvPr>
            <p:ph type="dt" sz="half" idx="10"/>
          </p:nvPr>
        </p:nvSpPr>
        <p:spPr>
          <a:xfrm>
            <a:off x="838200" y="6356350"/>
            <a:ext cx="2744788" cy="365125"/>
          </a:xfrm>
          <a:prstGeom prst="rect">
            <a:avLst/>
          </a:prstGeom>
        </p:spPr>
        <p:txBody>
          <a:bodyPr/>
          <a:lstStyle/>
          <a:p>
            <a:fld id="{9776D1C5-8391-464C-B365-9F147F76F150}" type="datetimeFigureOut">
              <a:rPr lang="zh-CN" altLang="en-US" smtClean="0"/>
            </a:fld>
            <a:endParaRPr lang="zh-CN" altLang="en-US"/>
          </a:p>
        </p:txBody>
      </p:sp>
      <p:sp>
        <p:nvSpPr>
          <p:cNvPr id="6" name="页脚占位符 5"/>
          <p:cNvSpPr>
            <a:spLocks noGrp="true"/>
          </p:cNvSpPr>
          <p:nvPr>
            <p:ph type="ftr" sz="quarter" idx="11"/>
          </p:nvPr>
        </p:nvSpPr>
        <p:spPr>
          <a:xfrm>
            <a:off x="4040188" y="6356350"/>
            <a:ext cx="4117975" cy="365125"/>
          </a:xfrm>
          <a:prstGeom prst="rect">
            <a:avLst/>
          </a:prstGeom>
        </p:spPr>
        <p:txBody>
          <a:bodyPr/>
          <a:lstStyle/>
          <a:p>
            <a:endParaRPr lang="zh-CN" altLang="en-US"/>
          </a:p>
        </p:txBody>
      </p:sp>
      <p:sp>
        <p:nvSpPr>
          <p:cNvPr id="7" name="灯片编号占位符 6"/>
          <p:cNvSpPr>
            <a:spLocks noGrp="true"/>
          </p:cNvSpPr>
          <p:nvPr>
            <p:ph type="sldNum" sz="quarter" idx="12"/>
          </p:nvPr>
        </p:nvSpPr>
        <p:spPr>
          <a:xfrm>
            <a:off x="8615363" y="6356350"/>
            <a:ext cx="2744787" cy="365125"/>
          </a:xfrm>
          <a:prstGeom prst="rect">
            <a:avLst/>
          </a:prstGeom>
        </p:spPr>
        <p:txBody>
          <a:bodyPr/>
          <a:lstStyle/>
          <a:p>
            <a:fld id="{7AF2EDAD-EBE6-4B34-8983-C6550F040795}"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a:xfrm>
            <a:off x="838200" y="365125"/>
            <a:ext cx="1052195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true"/>
          </p:cNvSpPr>
          <p:nvPr>
            <p:ph type="body" orient="vert" idx="1"/>
          </p:nvPr>
        </p:nvSpPr>
        <p:spPr>
          <a:xfrm>
            <a:off x="838200" y="1825625"/>
            <a:ext cx="10521950" cy="43513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true"/>
          </p:cNvSpPr>
          <p:nvPr>
            <p:ph type="dt" sz="half" idx="10"/>
          </p:nvPr>
        </p:nvSpPr>
        <p:spPr>
          <a:xfrm>
            <a:off x="838200" y="6356350"/>
            <a:ext cx="2744788" cy="365125"/>
          </a:xfrm>
          <a:prstGeom prst="rect">
            <a:avLst/>
          </a:prstGeom>
        </p:spPr>
        <p:txBody>
          <a:bodyPr/>
          <a:lstStyle/>
          <a:p>
            <a:fld id="{9776D1C5-8391-464C-B365-9F147F76F150}" type="datetimeFigureOut">
              <a:rPr lang="zh-CN" altLang="en-US" smtClean="0"/>
            </a:fld>
            <a:endParaRPr lang="zh-CN" altLang="en-US"/>
          </a:p>
        </p:txBody>
      </p:sp>
      <p:sp>
        <p:nvSpPr>
          <p:cNvPr id="5" name="页脚占位符 4"/>
          <p:cNvSpPr>
            <a:spLocks noGrp="true"/>
          </p:cNvSpPr>
          <p:nvPr>
            <p:ph type="ftr" sz="quarter" idx="11"/>
          </p:nvPr>
        </p:nvSpPr>
        <p:spPr>
          <a:xfrm>
            <a:off x="4040188" y="6356350"/>
            <a:ext cx="4117975" cy="365125"/>
          </a:xfrm>
          <a:prstGeom prst="rect">
            <a:avLst/>
          </a:prstGeom>
        </p:spPr>
        <p:txBody>
          <a:bodyPr/>
          <a:lstStyle/>
          <a:p>
            <a:endParaRPr lang="zh-CN" altLang="en-US"/>
          </a:p>
        </p:txBody>
      </p:sp>
      <p:sp>
        <p:nvSpPr>
          <p:cNvPr id="6" name="灯片编号占位符 5"/>
          <p:cNvSpPr>
            <a:spLocks noGrp="true"/>
          </p:cNvSpPr>
          <p:nvPr>
            <p:ph type="sldNum" sz="quarter" idx="12"/>
          </p:nvPr>
        </p:nvSpPr>
        <p:spPr>
          <a:xfrm>
            <a:off x="8615363" y="6356350"/>
            <a:ext cx="2744787" cy="365125"/>
          </a:xfrm>
          <a:prstGeom prst="rect">
            <a:avLst/>
          </a:prstGeom>
        </p:spPr>
        <p:txBody>
          <a:bodyPr/>
          <a:lstStyle/>
          <a:p>
            <a:fld id="{7AF2EDAD-EBE6-4B34-8983-C6550F040795}"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8729663" y="365125"/>
            <a:ext cx="2630487"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true"/>
          </p:cNvSpPr>
          <p:nvPr>
            <p:ph type="body" orient="vert" idx="1"/>
          </p:nvPr>
        </p:nvSpPr>
        <p:spPr>
          <a:xfrm>
            <a:off x="838200" y="365125"/>
            <a:ext cx="7739063" cy="58118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true"/>
          </p:cNvSpPr>
          <p:nvPr>
            <p:ph type="dt" sz="half" idx="10"/>
          </p:nvPr>
        </p:nvSpPr>
        <p:spPr>
          <a:xfrm>
            <a:off x="838200" y="6356350"/>
            <a:ext cx="2744788" cy="365125"/>
          </a:xfrm>
          <a:prstGeom prst="rect">
            <a:avLst/>
          </a:prstGeom>
        </p:spPr>
        <p:txBody>
          <a:bodyPr/>
          <a:lstStyle/>
          <a:p>
            <a:fld id="{9776D1C5-8391-464C-B365-9F147F76F150}" type="datetimeFigureOut">
              <a:rPr lang="zh-CN" altLang="en-US" smtClean="0"/>
            </a:fld>
            <a:endParaRPr lang="zh-CN" altLang="en-US"/>
          </a:p>
        </p:txBody>
      </p:sp>
      <p:sp>
        <p:nvSpPr>
          <p:cNvPr id="5" name="页脚占位符 4"/>
          <p:cNvSpPr>
            <a:spLocks noGrp="true"/>
          </p:cNvSpPr>
          <p:nvPr>
            <p:ph type="ftr" sz="quarter" idx="11"/>
          </p:nvPr>
        </p:nvSpPr>
        <p:spPr>
          <a:xfrm>
            <a:off x="4040188" y="6356350"/>
            <a:ext cx="4117975" cy="365125"/>
          </a:xfrm>
          <a:prstGeom prst="rect">
            <a:avLst/>
          </a:prstGeom>
        </p:spPr>
        <p:txBody>
          <a:bodyPr/>
          <a:lstStyle/>
          <a:p>
            <a:endParaRPr lang="zh-CN" altLang="en-US"/>
          </a:p>
        </p:txBody>
      </p:sp>
      <p:sp>
        <p:nvSpPr>
          <p:cNvPr id="6" name="灯片编号占位符 5"/>
          <p:cNvSpPr>
            <a:spLocks noGrp="true"/>
          </p:cNvSpPr>
          <p:nvPr>
            <p:ph type="sldNum" sz="quarter" idx="12"/>
          </p:nvPr>
        </p:nvSpPr>
        <p:spPr>
          <a:xfrm>
            <a:off x="8615363" y="6356350"/>
            <a:ext cx="2744787" cy="365125"/>
          </a:xfrm>
          <a:prstGeom prst="rect">
            <a:avLst/>
          </a:prstGeom>
        </p:spPr>
        <p:txBody>
          <a:bodyPr/>
          <a:lstStyle/>
          <a:p>
            <a:fld id="{7AF2EDAD-EBE6-4B34-8983-C6550F040795}"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标题和内容">
    <p:bg>
      <p:bgPr>
        <a:blipFill dpi="0" rotWithShape="true">
          <a:blip r:embed="rId2">
            <a:lum/>
          </a:blip>
          <a:srcRect/>
          <a:stretch>
            <a:fillRect/>
          </a:stretch>
        </a:blipFill>
        <a:effectLst/>
      </p:bgPr>
    </p:bg>
    <p:spTree>
      <p:nvGrpSpPr>
        <p:cNvPr id="1" name=""/>
        <p:cNvGrpSpPr/>
        <p:nvPr/>
      </p:nvGrpSpPr>
      <p:grpSpPr>
        <a:xfrm>
          <a:off x="0" y="0"/>
          <a:ext cx="0" cy="0"/>
          <a:chOff x="0" y="0"/>
          <a:chExt cx="0" cy="0"/>
        </a:xfrm>
      </p:grpSpPr>
      <p:grpSp>
        <p:nvGrpSpPr>
          <p:cNvPr id="7" name="组合 6"/>
          <p:cNvGrpSpPr/>
          <p:nvPr userDrawn="true"/>
        </p:nvGrpSpPr>
        <p:grpSpPr>
          <a:xfrm>
            <a:off x="554559" y="611977"/>
            <a:ext cx="3222942" cy="584775"/>
            <a:chOff x="1671973" y="4251186"/>
            <a:chExt cx="3222942" cy="584775"/>
          </a:xfrm>
        </p:grpSpPr>
        <p:sp>
          <p:nvSpPr>
            <p:cNvPr id="8" name="文本框 7"/>
            <p:cNvSpPr txBox="true"/>
            <p:nvPr/>
          </p:nvSpPr>
          <p:spPr>
            <a:xfrm>
              <a:off x="1671973" y="4251186"/>
              <a:ext cx="747377" cy="584775"/>
            </a:xfrm>
            <a:prstGeom prst="rect">
              <a:avLst/>
            </a:prstGeom>
            <a:noFill/>
          </p:spPr>
          <p:txBody>
            <a:bodyPr wrap="square" rtlCol="0">
              <a:spAutoFit/>
            </a:bodyPr>
            <a:lstStyle/>
            <a:p>
              <a:pPr fontAlgn="auto">
                <a:spcBef>
                  <a:spcPts val="0"/>
                </a:spcBef>
                <a:spcAft>
                  <a:spcPts val="0"/>
                </a:spcAft>
                <a:buFontTx/>
                <a:buNone/>
              </a:pPr>
              <a:r>
                <a:rPr lang="en-US" altLang="zh-CN" sz="3200">
                  <a:solidFill>
                    <a:srgbClr val="7764F5"/>
                  </a:solidFill>
                  <a:latin typeface="+mn-lt"/>
                  <a:ea typeface="+mn-ea"/>
                  <a:cs typeface="+mn-ea"/>
                  <a:sym typeface="+mn-lt"/>
                </a:rPr>
                <a:t>03</a:t>
              </a:r>
              <a:endParaRPr lang="zh-CN" altLang="en-US" sz="3200" dirty="0">
                <a:solidFill>
                  <a:srgbClr val="7764F5"/>
                </a:solidFill>
                <a:latin typeface="+mn-lt"/>
                <a:ea typeface="+mn-ea"/>
                <a:cs typeface="+mn-ea"/>
                <a:sym typeface="+mn-lt"/>
              </a:endParaRPr>
            </a:p>
          </p:txBody>
        </p:sp>
        <p:sp>
          <p:nvSpPr>
            <p:cNvPr id="9" name="文本框 8"/>
            <p:cNvSpPr txBox="true"/>
            <p:nvPr/>
          </p:nvSpPr>
          <p:spPr>
            <a:xfrm>
              <a:off x="2248037" y="4312741"/>
              <a:ext cx="2646878" cy="461665"/>
            </a:xfrm>
            <a:prstGeom prst="rect">
              <a:avLst/>
            </a:prstGeom>
            <a:noFill/>
          </p:spPr>
          <p:txBody>
            <a:bodyPr wrap="none" rtlCol="0">
              <a:spAutoFit/>
            </a:bodyPr>
            <a:lstStyle/>
            <a:p>
              <a:pPr algn="ctr" fontAlgn="auto">
                <a:spcBef>
                  <a:spcPts val="0"/>
                </a:spcBef>
                <a:spcAft>
                  <a:spcPts val="0"/>
                </a:spcAft>
                <a:buFontTx/>
                <a:buNone/>
              </a:pPr>
              <a:r>
                <a:rPr lang="zh-CN" altLang="en-US" sz="2400" b="1">
                  <a:solidFill>
                    <a:srgbClr val="7764F5"/>
                  </a:solidFill>
                  <a:latin typeface="+mn-lt"/>
                  <a:ea typeface="+mn-ea"/>
                  <a:cs typeface="+mn-ea"/>
                  <a:sym typeface="+mn-lt"/>
                </a:rPr>
                <a:t>年度工作心得体会</a:t>
              </a:r>
              <a:endParaRPr lang="zh-CN" altLang="en-US" sz="2400" b="1">
                <a:solidFill>
                  <a:srgbClr val="7764F5"/>
                </a:solidFill>
                <a:latin typeface="+mn-lt"/>
                <a:ea typeface="+mn-ea"/>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标题和内容">
    <p:bg>
      <p:bgPr>
        <a:blipFill dpi="0" rotWithShape="true">
          <a:blip r:embed="rId2">
            <a:lum/>
          </a:blip>
          <a:srcRect/>
          <a:stretch>
            <a:fillRect/>
          </a:stretch>
        </a:blipFill>
        <a:effectLst/>
      </p:bgPr>
    </p:bg>
    <p:spTree>
      <p:nvGrpSpPr>
        <p:cNvPr id="1" name=""/>
        <p:cNvGrpSpPr/>
        <p:nvPr/>
      </p:nvGrpSpPr>
      <p:grpSpPr>
        <a:xfrm>
          <a:off x="0" y="0"/>
          <a:ext cx="0" cy="0"/>
          <a:chOff x="0" y="0"/>
          <a:chExt cx="0" cy="0"/>
        </a:xfrm>
      </p:grpSpPr>
      <p:grpSp>
        <p:nvGrpSpPr>
          <p:cNvPr id="7" name="组合 6"/>
          <p:cNvGrpSpPr/>
          <p:nvPr userDrawn="true"/>
        </p:nvGrpSpPr>
        <p:grpSpPr>
          <a:xfrm>
            <a:off x="554559" y="611977"/>
            <a:ext cx="3222942" cy="584775"/>
            <a:chOff x="1671973" y="4251186"/>
            <a:chExt cx="3222942" cy="584775"/>
          </a:xfrm>
        </p:grpSpPr>
        <p:sp>
          <p:nvSpPr>
            <p:cNvPr id="8" name="文本框 7"/>
            <p:cNvSpPr txBox="true"/>
            <p:nvPr/>
          </p:nvSpPr>
          <p:spPr>
            <a:xfrm>
              <a:off x="1671973" y="4251186"/>
              <a:ext cx="747377" cy="584775"/>
            </a:xfrm>
            <a:prstGeom prst="rect">
              <a:avLst/>
            </a:prstGeom>
            <a:noFill/>
          </p:spPr>
          <p:txBody>
            <a:bodyPr wrap="square" rtlCol="0">
              <a:spAutoFit/>
            </a:bodyPr>
            <a:lstStyle/>
            <a:p>
              <a:pPr fontAlgn="auto">
                <a:spcBef>
                  <a:spcPts val="0"/>
                </a:spcBef>
                <a:spcAft>
                  <a:spcPts val="0"/>
                </a:spcAft>
                <a:buFontTx/>
                <a:buNone/>
              </a:pPr>
              <a:r>
                <a:rPr lang="en-US" altLang="zh-CN" sz="3200">
                  <a:solidFill>
                    <a:srgbClr val="7764F5"/>
                  </a:solidFill>
                  <a:latin typeface="+mn-lt"/>
                  <a:ea typeface="+mn-ea"/>
                  <a:cs typeface="+mn-ea"/>
                  <a:sym typeface="+mn-lt"/>
                </a:rPr>
                <a:t>04</a:t>
              </a:r>
              <a:endParaRPr lang="zh-CN" altLang="en-US" sz="3200" dirty="0">
                <a:solidFill>
                  <a:srgbClr val="7764F5"/>
                </a:solidFill>
                <a:latin typeface="+mn-lt"/>
                <a:ea typeface="+mn-ea"/>
                <a:cs typeface="+mn-ea"/>
                <a:sym typeface="+mn-lt"/>
              </a:endParaRPr>
            </a:p>
          </p:txBody>
        </p:sp>
        <p:sp>
          <p:nvSpPr>
            <p:cNvPr id="9" name="文本框 8"/>
            <p:cNvSpPr txBox="true"/>
            <p:nvPr/>
          </p:nvSpPr>
          <p:spPr>
            <a:xfrm>
              <a:off x="2248037" y="4312741"/>
              <a:ext cx="2646878" cy="461665"/>
            </a:xfrm>
            <a:prstGeom prst="rect">
              <a:avLst/>
            </a:prstGeom>
            <a:noFill/>
          </p:spPr>
          <p:txBody>
            <a:bodyPr wrap="none" rtlCol="0">
              <a:spAutoFit/>
            </a:bodyPr>
            <a:lstStyle/>
            <a:p>
              <a:pPr algn="ctr" fontAlgn="auto">
                <a:spcBef>
                  <a:spcPts val="0"/>
                </a:spcBef>
                <a:spcAft>
                  <a:spcPts val="0"/>
                </a:spcAft>
                <a:buFontTx/>
                <a:buNone/>
              </a:pPr>
              <a:r>
                <a:rPr lang="zh-CN" altLang="en-US" sz="2400" b="1">
                  <a:solidFill>
                    <a:srgbClr val="7764F5"/>
                  </a:solidFill>
                  <a:latin typeface="+mn-lt"/>
                  <a:ea typeface="+mn-ea"/>
                  <a:cs typeface="+mn-ea"/>
                  <a:sym typeface="+mn-lt"/>
                </a:rPr>
                <a:t>财务新年工作计划</a:t>
              </a:r>
              <a:endParaRPr lang="zh-CN" altLang="en-US" sz="2400" b="1">
                <a:solidFill>
                  <a:srgbClr val="7764F5"/>
                </a:solidFill>
                <a:latin typeface="+mn-lt"/>
                <a:ea typeface="+mn-ea"/>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标题和内容">
    <p:bg>
      <p:bgPr>
        <a:blipFill dpi="0" rotWithShape="true">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fld id="{80EDD404-B5CC-44E0-96EB-5C457FFD19A8}" type="datetimeFigureOut">
              <a:rPr lang="zh-CN" altLang="en-US" smtClean="0"/>
            </a:fld>
            <a:endParaRPr lang="zh-CN" altLang="en-US"/>
          </a:p>
        </p:txBody>
      </p:sp>
      <p:sp>
        <p:nvSpPr>
          <p:cNvPr id="3" name="页脚占位符 2"/>
          <p:cNvSpPr>
            <a:spLocks noGrp="true"/>
          </p:cNvSpPr>
          <p:nvPr>
            <p:ph type="ftr" sz="quarter" idx="11"/>
          </p:nvPr>
        </p:nvSpPr>
        <p:spPr/>
        <p:txBody>
          <a:bodyPr/>
          <a:lstStyle/>
          <a:p>
            <a:endParaRPr lang="zh-CN" altLang="en-US"/>
          </a:p>
        </p:txBody>
      </p:sp>
      <p:sp>
        <p:nvSpPr>
          <p:cNvPr id="4" name="灯片编号占位符 3"/>
          <p:cNvSpPr>
            <a:spLocks noGrp="true"/>
          </p:cNvSpPr>
          <p:nvPr>
            <p:ph type="sldNum" sz="quarter" idx="12"/>
          </p:nvPr>
        </p:nvSpPr>
        <p:spPr/>
        <p:txBody>
          <a:bodyPr/>
          <a:lstStyle/>
          <a:p>
            <a:fld id="{8821EFB5-6AD1-4920-B408-A4C1DD8D1D2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850" y="1709738"/>
            <a:ext cx="1052195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true"/>
          </p:cNvSpPr>
          <p:nvPr>
            <p:ph type="body" idx="1"/>
          </p:nvPr>
        </p:nvSpPr>
        <p:spPr>
          <a:xfrm>
            <a:off x="831850" y="4589463"/>
            <a:ext cx="1052195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true"/>
          </p:cNvSpPr>
          <p:nvPr>
            <p:ph type="dt" sz="half" idx="10"/>
          </p:nvPr>
        </p:nvSpPr>
        <p:spPr/>
        <p:txBody>
          <a:bodyPr/>
          <a:lstStyle/>
          <a:p>
            <a:fld id="{80EDD404-B5CC-44E0-96EB-5C457FFD19A8}"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8821EFB5-6AD1-4920-B408-A4C1DD8D1D2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a:t>单击此处编辑母版标题样式</a:t>
            </a:r>
            <a:endParaRPr lang="zh-CN" altLang="en-US"/>
          </a:p>
        </p:txBody>
      </p:sp>
      <p:sp>
        <p:nvSpPr>
          <p:cNvPr id="3" name="内容占位符 2"/>
          <p:cNvSpPr>
            <a:spLocks noGrp="true"/>
          </p:cNvSpPr>
          <p:nvPr>
            <p:ph sz="half" idx="1"/>
          </p:nvPr>
        </p:nvSpPr>
        <p:spPr>
          <a:xfrm>
            <a:off x="838200" y="1825625"/>
            <a:ext cx="5184775"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true"/>
          </p:cNvSpPr>
          <p:nvPr>
            <p:ph sz="half" idx="2"/>
          </p:nvPr>
        </p:nvSpPr>
        <p:spPr>
          <a:xfrm>
            <a:off x="6175375" y="1825625"/>
            <a:ext cx="5184775"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true"/>
          </p:cNvSpPr>
          <p:nvPr>
            <p:ph type="dt" sz="half" idx="10"/>
          </p:nvPr>
        </p:nvSpPr>
        <p:spPr/>
        <p:txBody>
          <a:bodyPr/>
          <a:lstStyle/>
          <a:p>
            <a:fld id="{80EDD404-B5CC-44E0-96EB-5C457FFD19A8}"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8821EFB5-6AD1-4920-B408-A4C1DD8D1D2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image" Target="../media/image2.png"/><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5.xml"/><Relationship Id="rId8" Type="http://schemas.openxmlformats.org/officeDocument/2006/relationships/slideLayout" Target="../slideLayouts/slideLayout14.xml"/><Relationship Id="rId7" Type="http://schemas.openxmlformats.org/officeDocument/2006/relationships/slideLayout" Target="../slideLayouts/slideLayout13.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3" Type="http://schemas.openxmlformats.org/officeDocument/2006/relationships/slideLayout" Target="../slideLayouts/slideLayout9.xml"/><Relationship Id="rId2" Type="http://schemas.openxmlformats.org/officeDocument/2006/relationships/slideLayout" Target="../slideLayouts/slideLayout8.xml"/><Relationship Id="rId11" Type="http://schemas.openxmlformats.org/officeDocument/2006/relationships/theme" Target="../theme/theme2.xml"/><Relationship Id="rId10" Type="http://schemas.openxmlformats.org/officeDocument/2006/relationships/slideLayout" Target="../slideLayouts/slideLayout16.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25.xml"/><Relationship Id="rId8" Type="http://schemas.openxmlformats.org/officeDocument/2006/relationships/slideLayout" Target="../slideLayouts/slideLayout24.xml"/><Relationship Id="rId7" Type="http://schemas.openxmlformats.org/officeDocument/2006/relationships/slideLayout" Target="../slideLayouts/slideLayout23.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3" Type="http://schemas.openxmlformats.org/officeDocument/2006/relationships/slideLayout" Target="../slideLayouts/slideLayout19.xml"/><Relationship Id="rId2" Type="http://schemas.openxmlformats.org/officeDocument/2006/relationships/slideLayout" Target="../slideLayouts/slideLayout18.xml"/><Relationship Id="rId12" Type="http://schemas.openxmlformats.org/officeDocument/2006/relationships/theme" Target="../theme/theme3.xml"/><Relationship Id="rId11" Type="http://schemas.openxmlformats.org/officeDocument/2006/relationships/slideLayout" Target="../slideLayouts/slideLayout27.xml"/><Relationship Id="rId10" Type="http://schemas.openxmlformats.org/officeDocument/2006/relationships/slideLayout" Target="../slideLayouts/slideLayout26.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4" name="矩形 3"/>
          <p:cNvSpPr/>
          <p:nvPr userDrawn="true"/>
        </p:nvSpPr>
        <p:spPr>
          <a:xfrm>
            <a:off x="0" y="1"/>
            <a:ext cx="12217004" cy="687206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背景图案&#10;&#10;描述已自动生成"/>
          <p:cNvPicPr>
            <a:picLocks noChangeAspect="true"/>
          </p:cNvPicPr>
          <p:nvPr userDrawn="true"/>
        </p:nvPicPr>
        <p:blipFill rotWithShape="true">
          <a:blip r:embed="rId7" cstate="print">
            <a:extLst>
              <a:ext uri="{28A0092B-C50C-407E-A947-70E740481C1C}">
                <a14:useLocalDpi xmlns:a14="http://schemas.microsoft.com/office/drawing/2010/main" val="false"/>
              </a:ext>
            </a:extLst>
          </a:blip>
          <a:srcRect l="169" r="15448"/>
          <a:stretch>
            <a:fillRect/>
          </a:stretch>
        </p:blipFill>
        <p:spPr>
          <a:xfrm rot="16200000" flipV="true">
            <a:off x="2675640" y="-2672471"/>
            <a:ext cx="6872064" cy="12217003"/>
          </a:xfrm>
          <a:prstGeom prst="rect">
            <a:avLst/>
          </a:prstGeom>
        </p:spPr>
      </p:pic>
      <p:sp>
        <p:nvSpPr>
          <p:cNvPr id="8" name="矩形 7"/>
          <p:cNvSpPr/>
          <p:nvPr/>
        </p:nvSpPr>
        <p:spPr>
          <a:xfrm>
            <a:off x="518555" y="548681"/>
            <a:ext cx="11161240" cy="576063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mc:AlternateContent xmlns:mc="http://schemas.openxmlformats.org/markup-compatibility/2006">
    <mc:Choice xmlns:p14="http://schemas.microsoft.com/office/powerpoint/2010/main" Requires="p14">
      <p:transition spd="slow" p14:dur="2000" advTm="3000"/>
    </mc:Choice>
    <mc:Fallback>
      <p:transition spd="slow" advTm="3000"/>
    </mc:Fallback>
  </mc:AlternateContent>
  <p:txStyles>
    <p:titleStyle>
      <a:lvl1pPr algn="l" rtl="0" fontAlgn="base">
        <a:spcBef>
          <a:spcPct val="0"/>
        </a:spcBef>
        <a:spcAft>
          <a:spcPct val="0"/>
        </a:spcAft>
        <a:defRPr sz="2400">
          <a:solidFill>
            <a:schemeClr val="bg1"/>
          </a:solidFill>
          <a:latin typeface="+mj-lt"/>
          <a:ea typeface="+mj-ea"/>
          <a:cs typeface="+mj-cs"/>
        </a:defRPr>
      </a:lvl1pPr>
      <a:lvl2pPr algn="l" rtl="0" fontAlgn="base">
        <a:spcBef>
          <a:spcPct val="0"/>
        </a:spcBef>
        <a:spcAft>
          <a:spcPct val="0"/>
        </a:spcAft>
        <a:defRPr sz="2400">
          <a:solidFill>
            <a:schemeClr val="tx2"/>
          </a:solidFill>
          <a:latin typeface="Arial" panose="0208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8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8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8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8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8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8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80604020202020204" pitchFamily="34" charset="0"/>
          <a:ea typeface="微软雅黑" panose="020B0503020204020204" pitchFamily="34" charset="-122"/>
        </a:defRPr>
      </a:lvl9pPr>
    </p:titleStyle>
    <p:bodyStyle>
      <a:lvl1pPr marL="342900" indent="-342900" algn="l" rtl="0" fontAlgn="base">
        <a:spcBef>
          <a:spcPct val="20000"/>
        </a:spcBef>
        <a:spcAft>
          <a:spcPct val="0"/>
        </a:spcAft>
        <a:buChar char="•"/>
        <a:defRPr sz="2000">
          <a:solidFill>
            <a:schemeClr val="accent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1"/>
          </a:solidFill>
          <a:latin typeface="+mn-lt"/>
          <a:ea typeface="仿宋_GB2312" panose="02010609030101010101" pitchFamily="49" charset="-122"/>
        </a:defRPr>
      </a:lvl2pPr>
      <a:lvl3pPr marL="1143000" indent="-228600" algn="l" rtl="0" eaLnBrk="0" fontAlgn="base" hangingPunct="0">
        <a:spcBef>
          <a:spcPct val="20000"/>
        </a:spcBef>
        <a:spcAft>
          <a:spcPct val="0"/>
        </a:spcAft>
        <a:buChar char="•"/>
        <a:defRPr sz="2400">
          <a:solidFill>
            <a:schemeClr val="tx1"/>
          </a:solidFill>
          <a:latin typeface="+mn-lt"/>
          <a:ea typeface="宋体"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宋体"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宋体" pitchFamily="2" charset="-122"/>
        </a:defRPr>
      </a:lvl6pPr>
      <a:lvl7pPr marL="2971800" indent="-228600" algn="l" rtl="0" eaLnBrk="0" fontAlgn="base" hangingPunct="0">
        <a:spcBef>
          <a:spcPct val="20000"/>
        </a:spcBef>
        <a:spcAft>
          <a:spcPct val="0"/>
        </a:spcAft>
        <a:buChar char="»"/>
        <a:defRPr sz="2000">
          <a:solidFill>
            <a:schemeClr val="tx1"/>
          </a:solidFill>
          <a:latin typeface="+mn-lt"/>
          <a:ea typeface="宋体" pitchFamily="2" charset="-122"/>
        </a:defRPr>
      </a:lvl7pPr>
      <a:lvl8pPr marL="3429000" indent="-228600" algn="l" rtl="0" eaLnBrk="0" fontAlgn="base" hangingPunct="0">
        <a:spcBef>
          <a:spcPct val="20000"/>
        </a:spcBef>
        <a:spcAft>
          <a:spcPct val="0"/>
        </a:spcAft>
        <a:buChar char="»"/>
        <a:defRPr sz="2000">
          <a:solidFill>
            <a:schemeClr val="tx1"/>
          </a:solidFill>
          <a:latin typeface="+mn-lt"/>
          <a:ea typeface="宋体" pitchFamily="2" charset="-122"/>
        </a:defRPr>
      </a:lvl8pPr>
      <a:lvl9pPr marL="3886200" indent="-228600" algn="l" rtl="0" eaLnBrk="0" fontAlgn="base" hangingPunct="0">
        <a:spcBef>
          <a:spcPct val="20000"/>
        </a:spcBef>
        <a:spcAft>
          <a:spcPct val="0"/>
        </a:spcAft>
        <a:buChar char="»"/>
        <a:defRPr sz="2000">
          <a:solidFill>
            <a:schemeClr val="tx1"/>
          </a:solidFill>
          <a:latin typeface="+mn-lt"/>
          <a:ea typeface="宋体"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true"/>
          </p:cNvSpPr>
          <p:nvPr>
            <p:ph type="title"/>
          </p:nvPr>
        </p:nvSpPr>
        <p:spPr>
          <a:xfrm>
            <a:off x="838200" y="365125"/>
            <a:ext cx="1052195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true"/>
          </p:cNvSpPr>
          <p:nvPr>
            <p:ph type="body" idx="1"/>
          </p:nvPr>
        </p:nvSpPr>
        <p:spPr>
          <a:xfrm>
            <a:off x="838200" y="1825625"/>
            <a:ext cx="1052195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true"/>
          </p:cNvSpPr>
          <p:nvPr>
            <p:ph type="dt" sz="half" idx="2"/>
          </p:nvPr>
        </p:nvSpPr>
        <p:spPr>
          <a:xfrm>
            <a:off x="838200" y="6356350"/>
            <a:ext cx="274478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EDD404-B5CC-44E0-96EB-5C457FFD19A8}" type="datetimeFigureOut">
              <a:rPr lang="zh-CN" altLang="en-US" smtClean="0"/>
            </a:fld>
            <a:endParaRPr lang="zh-CN" altLang="en-US"/>
          </a:p>
        </p:txBody>
      </p:sp>
      <p:sp>
        <p:nvSpPr>
          <p:cNvPr id="5" name="页脚占位符 4"/>
          <p:cNvSpPr>
            <a:spLocks noGrp="true"/>
          </p:cNvSpPr>
          <p:nvPr>
            <p:ph type="ftr" sz="quarter" idx="3"/>
          </p:nvPr>
        </p:nvSpPr>
        <p:spPr>
          <a:xfrm>
            <a:off x="4040188" y="6356350"/>
            <a:ext cx="41179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true"/>
          </p:cNvSpPr>
          <p:nvPr>
            <p:ph type="sldNum" sz="quarter" idx="4"/>
          </p:nvPr>
        </p:nvSpPr>
        <p:spPr>
          <a:xfrm>
            <a:off x="8615363" y="6356350"/>
            <a:ext cx="274478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21EFB5-6AD1-4920-B408-A4C1DD8D1D2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8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8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8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8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8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8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图片包含 图形用户界面&#10;&#10;描述已自动生成"/>
          <p:cNvPicPr>
            <a:picLocks noChangeAspect="true"/>
          </p:cNvPicPr>
          <p:nvPr/>
        </p:nvPicPr>
        <p:blipFill>
          <a:blip r:embed="rId1" cstate="print">
            <a:extLst>
              <a:ext uri="{28A0092B-C50C-407E-A947-70E740481C1C}">
                <a14:useLocalDpi xmlns:a14="http://schemas.microsoft.com/office/drawing/2010/main" val="false"/>
              </a:ext>
            </a:extLst>
          </a:blip>
          <a:stretch>
            <a:fillRect/>
          </a:stretch>
        </p:blipFill>
        <p:spPr>
          <a:xfrm>
            <a:off x="9370060" y="4146550"/>
            <a:ext cx="2067560" cy="2067560"/>
          </a:xfrm>
          <a:prstGeom prst="rect">
            <a:avLst/>
          </a:prstGeom>
        </p:spPr>
      </p:pic>
      <p:sp>
        <p:nvSpPr>
          <p:cNvPr id="2" name="矩形 1"/>
          <p:cNvSpPr/>
          <p:nvPr/>
        </p:nvSpPr>
        <p:spPr>
          <a:xfrm>
            <a:off x="549910" y="572770"/>
            <a:ext cx="3744595" cy="1007745"/>
          </a:xfrm>
          <a:prstGeom prst="rect">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smtClean="0">
              <a:ln>
                <a:noFill/>
              </a:ln>
              <a:solidFill>
                <a:schemeClr val="tx1"/>
              </a:solidFill>
              <a:effectLst/>
              <a:latin typeface="Arial" panose="02080604020202020204" pitchFamily="34" charset="0"/>
              <a:ea typeface="宋体" pitchFamily="2" charset="-122"/>
            </a:endParaRPr>
          </a:p>
        </p:txBody>
      </p:sp>
      <p:sp>
        <p:nvSpPr>
          <p:cNvPr id="7" name="矩形 6"/>
          <p:cNvSpPr/>
          <p:nvPr/>
        </p:nvSpPr>
        <p:spPr>
          <a:xfrm>
            <a:off x="1566863" y="1962150"/>
            <a:ext cx="9366885" cy="2553335"/>
          </a:xfrm>
          <a:prstGeom prst="rect">
            <a:avLst/>
          </a:prstGeom>
          <a:noFill/>
          <a:ln>
            <a:noFill/>
          </a:ln>
        </p:spPr>
        <p:txBody>
          <a:bodyPr wrap="none" rtlCol="0" anchor="t">
            <a:spAutoFit/>
          </a:bodyPr>
          <a:p>
            <a:pPr algn="ctr"/>
            <a:r>
              <a:rPr lang="zh-CN" altLang="en-US" sz="8000" b="1">
                <a:ln w="6600">
                  <a:solidFill>
                    <a:schemeClr val="accent2"/>
                  </a:solidFill>
                  <a:prstDash val="solid"/>
                </a:ln>
                <a:solidFill>
                  <a:schemeClr val="tx2">
                    <a:lumMod val="75000"/>
                  </a:schemeClr>
                </a:solidFill>
                <a:effectLst>
                  <a:glow rad="63500">
                    <a:schemeClr val="accent4">
                      <a:satMod val="175000"/>
                      <a:alpha val="40000"/>
                    </a:schemeClr>
                  </a:glow>
                  <a:innerShdw blurRad="63500" dist="50800" dir="18900000">
                    <a:prstClr val="black">
                      <a:alpha val="50000"/>
                    </a:prstClr>
                  </a:innerShdw>
                </a:effectLst>
              </a:rPr>
              <a:t>快来算算</a:t>
            </a:r>
            <a:endParaRPr lang="zh-CN" altLang="en-US" sz="8000" b="1">
              <a:ln w="6600">
                <a:solidFill>
                  <a:schemeClr val="accent2"/>
                </a:solidFill>
                <a:prstDash val="solid"/>
              </a:ln>
              <a:solidFill>
                <a:schemeClr val="tx2">
                  <a:lumMod val="75000"/>
                </a:schemeClr>
              </a:solidFill>
              <a:effectLst>
                <a:glow rad="63500">
                  <a:schemeClr val="accent4">
                    <a:satMod val="175000"/>
                    <a:alpha val="40000"/>
                  </a:schemeClr>
                </a:glow>
                <a:innerShdw blurRad="63500" dist="50800" dir="18900000">
                  <a:prstClr val="black">
                    <a:alpha val="50000"/>
                  </a:prstClr>
                </a:innerShdw>
              </a:effectLst>
            </a:endParaRPr>
          </a:p>
          <a:p>
            <a:pPr algn="ctr"/>
            <a:r>
              <a:rPr lang="zh-CN" altLang="en-US" sz="8000" b="1">
                <a:ln w="6600">
                  <a:solidFill>
                    <a:schemeClr val="accent2"/>
                  </a:solidFill>
                  <a:prstDash val="solid"/>
                </a:ln>
                <a:solidFill>
                  <a:schemeClr val="tx2">
                    <a:lumMod val="75000"/>
                  </a:schemeClr>
                </a:solidFill>
                <a:effectLst>
                  <a:glow rad="63500">
                    <a:schemeClr val="accent4">
                      <a:satMod val="175000"/>
                      <a:alpha val="40000"/>
                    </a:schemeClr>
                  </a:glow>
                  <a:innerShdw blurRad="63500" dist="50800" dir="18900000">
                    <a:prstClr val="black">
                      <a:alpha val="50000"/>
                    </a:prstClr>
                  </a:innerShdw>
                </a:effectLst>
              </a:rPr>
              <a:t>你的工资涨了多少？</a:t>
            </a:r>
            <a:endParaRPr lang="zh-CN" altLang="en-US" sz="8000" b="1">
              <a:ln w="6600">
                <a:solidFill>
                  <a:schemeClr val="accent2"/>
                </a:solidFill>
                <a:prstDash val="solid"/>
              </a:ln>
              <a:solidFill>
                <a:schemeClr val="tx2">
                  <a:lumMod val="75000"/>
                </a:schemeClr>
              </a:solidFill>
              <a:effectLst>
                <a:glow rad="63500">
                  <a:schemeClr val="accent4">
                    <a:satMod val="175000"/>
                    <a:alpha val="40000"/>
                  </a:schemeClr>
                </a:glow>
                <a:innerShdw blurRad="63500" dist="50800" dir="18900000">
                  <a:prstClr val="black">
                    <a:alpha val="50000"/>
                  </a:prstClr>
                </a:innerShdw>
              </a:effectLst>
            </a:endParaRPr>
          </a:p>
        </p:txBody>
      </p:sp>
      <p:grpSp>
        <p:nvGrpSpPr>
          <p:cNvPr id="3" name="组合 2"/>
          <p:cNvGrpSpPr/>
          <p:nvPr/>
        </p:nvGrpSpPr>
        <p:grpSpPr>
          <a:xfrm>
            <a:off x="1912620" y="1134745"/>
            <a:ext cx="2201545" cy="2059305"/>
            <a:chOff x="2419262" y="3262675"/>
            <a:chExt cx="2296500" cy="2403305"/>
          </a:xfrm>
        </p:grpSpPr>
        <p:sp>
          <p:nvSpPr>
            <p:cNvPr id="16" name="TextBox 17"/>
            <p:cNvSpPr txBox="true"/>
            <p:nvPr/>
          </p:nvSpPr>
          <p:spPr>
            <a:xfrm>
              <a:off x="2938323" y="4007950"/>
              <a:ext cx="1687366" cy="1004156"/>
            </a:xfrm>
            <a:prstGeom prst="rect">
              <a:avLst/>
            </a:prstGeom>
            <a:noFill/>
          </p:spPr>
          <p:txBody>
            <a:bodyPr wrap="square" rtlCol="0">
              <a:spAutoFit/>
            </a:bodyPr>
            <a:lstStyle/>
            <a:p>
              <a:pPr algn="ctr"/>
              <a:r>
                <a:rPr lang="zh-CN" altLang="en-US" sz="50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rPr>
                <a:t>嗨！</a:t>
              </a:r>
              <a:endParaRPr lang="zh-CN" altLang="en-US" sz="500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pitchFamily="34" charset="-122"/>
                <a:ea typeface="微软雅黑" panose="020B0503020204020204" pitchFamily="34" charset="-122"/>
                <a:cs typeface="+mn-ea"/>
                <a:sym typeface="+mn-lt"/>
              </a:endParaRPr>
            </a:p>
          </p:txBody>
        </p:sp>
        <p:grpSp>
          <p:nvGrpSpPr>
            <p:cNvPr id="29" name="组合 28"/>
            <p:cNvGrpSpPr/>
            <p:nvPr/>
          </p:nvGrpSpPr>
          <p:grpSpPr>
            <a:xfrm>
              <a:off x="2419262" y="3262675"/>
              <a:ext cx="2296500" cy="2403305"/>
              <a:chOff x="13799380" y="-1695085"/>
              <a:chExt cx="1265605" cy="3524929"/>
            </a:xfrm>
          </p:grpSpPr>
          <p:sp>
            <p:nvSpPr>
              <p:cNvPr id="30" name="任意多边形: 形状 29"/>
              <p:cNvSpPr/>
              <p:nvPr/>
            </p:nvSpPr>
            <p:spPr>
              <a:xfrm rot="939915" flipV="true">
                <a:off x="13799380" y="-1689327"/>
                <a:ext cx="849346" cy="3519171"/>
              </a:xfrm>
              <a:custGeom>
                <a:avLst/>
                <a:gdLst>
                  <a:gd name="connsiteX0" fmla="*/ 658242 w 772187"/>
                  <a:gd name="connsiteY0" fmla="*/ 0 h 3519171"/>
                  <a:gd name="connsiteX1" fmla="*/ 747743 w 772187"/>
                  <a:gd name="connsiteY1" fmla="*/ 84247 h 3519171"/>
                  <a:gd name="connsiteX2" fmla="*/ 631790 w 772187"/>
                  <a:gd name="connsiteY2" fmla="*/ 211826 h 3519171"/>
                  <a:gd name="connsiteX3" fmla="*/ 65865 w 772187"/>
                  <a:gd name="connsiteY3" fmla="*/ 1788261 h 3519171"/>
                  <a:gd name="connsiteX4" fmla="*/ 631790 w 772187"/>
                  <a:gd name="connsiteY4" fmla="*/ 3364696 h 3519171"/>
                  <a:gd name="connsiteX5" fmla="*/ 772187 w 772187"/>
                  <a:gd name="connsiteY5" fmla="*/ 3519171 h 3519171"/>
                  <a:gd name="connsiteX6" fmla="*/ 742427 w 772187"/>
                  <a:gd name="connsiteY6" fmla="*/ 3492123 h 3519171"/>
                  <a:gd name="connsiteX7" fmla="*/ 0 w 772187"/>
                  <a:gd name="connsiteY7" fmla="*/ 1699747 h 3519171"/>
                  <a:gd name="connsiteX8" fmla="*/ 578827 w 772187"/>
                  <a:gd name="connsiteY8" fmla="*/ 87379 h 3519171"/>
                  <a:gd name="connsiteX9" fmla="*/ 658242 w 772187"/>
                  <a:gd name="connsiteY9" fmla="*/ 0 h 3519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2187" h="3519171">
                    <a:moveTo>
                      <a:pt x="658242" y="0"/>
                    </a:moveTo>
                    <a:lnTo>
                      <a:pt x="747743" y="84247"/>
                    </a:lnTo>
                    <a:lnTo>
                      <a:pt x="631790" y="211826"/>
                    </a:lnTo>
                    <a:cubicBezTo>
                      <a:pt x="278245" y="640225"/>
                      <a:pt x="65865" y="1189441"/>
                      <a:pt x="65865" y="1788261"/>
                    </a:cubicBezTo>
                    <a:cubicBezTo>
                      <a:pt x="65865" y="2387081"/>
                      <a:pt x="278245" y="2936298"/>
                      <a:pt x="631790" y="3364696"/>
                    </a:cubicBezTo>
                    <a:lnTo>
                      <a:pt x="772187" y="3519171"/>
                    </a:lnTo>
                    <a:lnTo>
                      <a:pt x="742427" y="3492123"/>
                    </a:lnTo>
                    <a:cubicBezTo>
                      <a:pt x="283718" y="3033414"/>
                      <a:pt x="0" y="2399714"/>
                      <a:pt x="0" y="1699747"/>
                    </a:cubicBezTo>
                    <a:cubicBezTo>
                      <a:pt x="1" y="1087278"/>
                      <a:pt x="217222" y="525542"/>
                      <a:pt x="578827" y="87379"/>
                    </a:cubicBezTo>
                    <a:lnTo>
                      <a:pt x="658242"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endParaRPr>
              </a:p>
            </p:txBody>
          </p:sp>
          <p:sp>
            <p:nvSpPr>
              <p:cNvPr id="31" name="任意多边形: 形状 30"/>
              <p:cNvSpPr/>
              <p:nvPr/>
            </p:nvSpPr>
            <p:spPr>
              <a:xfrm rot="20660085" flipH="true" flipV="true">
                <a:off x="14215639" y="-1695085"/>
                <a:ext cx="849346" cy="3519171"/>
              </a:xfrm>
              <a:custGeom>
                <a:avLst/>
                <a:gdLst>
                  <a:gd name="connsiteX0" fmla="*/ 658242 w 772187"/>
                  <a:gd name="connsiteY0" fmla="*/ 0 h 3519171"/>
                  <a:gd name="connsiteX1" fmla="*/ 747743 w 772187"/>
                  <a:gd name="connsiteY1" fmla="*/ 84247 h 3519171"/>
                  <a:gd name="connsiteX2" fmla="*/ 631790 w 772187"/>
                  <a:gd name="connsiteY2" fmla="*/ 211826 h 3519171"/>
                  <a:gd name="connsiteX3" fmla="*/ 65865 w 772187"/>
                  <a:gd name="connsiteY3" fmla="*/ 1788261 h 3519171"/>
                  <a:gd name="connsiteX4" fmla="*/ 631790 w 772187"/>
                  <a:gd name="connsiteY4" fmla="*/ 3364696 h 3519171"/>
                  <a:gd name="connsiteX5" fmla="*/ 772187 w 772187"/>
                  <a:gd name="connsiteY5" fmla="*/ 3519171 h 3519171"/>
                  <a:gd name="connsiteX6" fmla="*/ 742427 w 772187"/>
                  <a:gd name="connsiteY6" fmla="*/ 3492123 h 3519171"/>
                  <a:gd name="connsiteX7" fmla="*/ 0 w 772187"/>
                  <a:gd name="connsiteY7" fmla="*/ 1699747 h 3519171"/>
                  <a:gd name="connsiteX8" fmla="*/ 578827 w 772187"/>
                  <a:gd name="connsiteY8" fmla="*/ 87379 h 3519171"/>
                  <a:gd name="connsiteX9" fmla="*/ 658242 w 772187"/>
                  <a:gd name="connsiteY9" fmla="*/ 0 h 3519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2187" h="3519171">
                    <a:moveTo>
                      <a:pt x="658242" y="0"/>
                    </a:moveTo>
                    <a:lnTo>
                      <a:pt x="747743" y="84247"/>
                    </a:lnTo>
                    <a:lnTo>
                      <a:pt x="631790" y="211826"/>
                    </a:lnTo>
                    <a:cubicBezTo>
                      <a:pt x="278245" y="640225"/>
                      <a:pt x="65865" y="1189441"/>
                      <a:pt x="65865" y="1788261"/>
                    </a:cubicBezTo>
                    <a:cubicBezTo>
                      <a:pt x="65865" y="2387081"/>
                      <a:pt x="278245" y="2936298"/>
                      <a:pt x="631790" y="3364696"/>
                    </a:cubicBezTo>
                    <a:lnTo>
                      <a:pt x="772187" y="3519171"/>
                    </a:lnTo>
                    <a:lnTo>
                      <a:pt x="742427" y="3492123"/>
                    </a:lnTo>
                    <a:cubicBezTo>
                      <a:pt x="283718" y="3033414"/>
                      <a:pt x="0" y="2399714"/>
                      <a:pt x="0" y="1699747"/>
                    </a:cubicBezTo>
                    <a:cubicBezTo>
                      <a:pt x="1" y="1087278"/>
                      <a:pt x="217222" y="525542"/>
                      <a:pt x="578827" y="87379"/>
                    </a:cubicBezTo>
                    <a:lnTo>
                      <a:pt x="658242"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endParaRPr>
              </a:p>
            </p:txBody>
          </p:sp>
        </p:grpSp>
      </p:grpSp>
      <p:sp>
        <p:nvSpPr>
          <p:cNvPr id="4" name="文本框 3"/>
          <p:cNvSpPr txBox="true"/>
          <p:nvPr/>
        </p:nvSpPr>
        <p:spPr>
          <a:xfrm>
            <a:off x="5939790" y="6423025"/>
            <a:ext cx="6226810" cy="368300"/>
          </a:xfrm>
          <a:prstGeom prst="rect">
            <a:avLst/>
          </a:prstGeom>
          <a:noFill/>
        </p:spPr>
        <p:txBody>
          <a:bodyPr wrap="square" rtlCol="0">
            <a:spAutoFit/>
          </a:bodyPr>
          <a:p>
            <a:r>
              <a:rPr lang="zh-CN" altLang="zh-CN">
                <a:solidFill>
                  <a:schemeClr val="bg1">
                    <a:lumMod val="50000"/>
                  </a:schemeClr>
                </a:solidFill>
              </a:rPr>
              <a:t>湘西州人力资源和社会保障局</a:t>
            </a:r>
            <a:r>
              <a:rPr lang="en-US" altLang="zh-CN">
                <a:solidFill>
                  <a:schemeClr val="bg1">
                    <a:lumMod val="50000"/>
                  </a:schemeClr>
                </a:solidFill>
              </a:rPr>
              <a:t>--</a:t>
            </a:r>
            <a:r>
              <a:rPr lang="zh-CN" altLang="en-US">
                <a:solidFill>
                  <a:schemeClr val="bg1">
                    <a:lumMod val="50000"/>
                  </a:schemeClr>
                </a:solidFill>
              </a:rPr>
              <a:t>劳动关系和农民工工作科</a:t>
            </a:r>
            <a:endParaRPr lang="zh-CN" altLang="en-US">
              <a:solidFill>
                <a:schemeClr val="bg1">
                  <a:lumMod val="50000"/>
                </a:schemeClr>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3000">
        <p15:prstTrans prst="wind"/>
      </p:transition>
    </mc:Choice>
    <mc:Fallback>
      <p:transition spd="slow" advTm="3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3"/>
          <p:cNvSpPr txBox="true"/>
          <p:nvPr/>
        </p:nvSpPr>
        <p:spPr>
          <a:xfrm>
            <a:off x="1210310" y="2001520"/>
            <a:ext cx="9606915" cy="829945"/>
          </a:xfrm>
          <a:prstGeom prst="rect">
            <a:avLst/>
          </a:prstGeom>
          <a:noFill/>
        </p:spPr>
        <p:txBody>
          <a:bodyPr wrap="square">
            <a:spAutoFit/>
          </a:bodyPr>
          <a:lstStyle>
            <a:defPPr>
              <a:defRPr lang="zh-CN"/>
            </a:defPPr>
            <a:lvl1pPr>
              <a:buFont typeface="Arial" panose="02080604020202020204" pitchFamily="34" charset="0"/>
              <a:buNone/>
              <a:defRPr>
                <a:solidFill>
                  <a:srgbClr val="333333"/>
                </a:solidFill>
                <a:latin typeface="微软雅黑" panose="020B0503020204020204" pitchFamily="34" charset="-122"/>
                <a:ea typeface="微软雅黑" panose="020B0503020204020204" pitchFamily="34" charset="-122"/>
              </a:defRPr>
            </a:lvl1pPr>
          </a:lstStyle>
          <a:p>
            <a:pPr algn="l">
              <a:lnSpc>
                <a:spcPct val="100000"/>
              </a:lnSpc>
            </a:pPr>
            <a:r>
              <a:rPr lang="zh-CN" altLang="en-US" sz="1600" dirty="0">
                <a:solidFill>
                  <a:schemeClr val="bg1"/>
                </a:solidFill>
                <a:latin typeface="+mn-lt"/>
                <a:ea typeface="+mn-ea"/>
                <a:cs typeface="+mn-ea"/>
                <a:sym typeface="+mn-lt"/>
              </a:rPr>
              <a:t>根据《最低工资规定》（原劳动保障部令 第21号）第三条规定，最低工资标准，是指劳动者在法定工作时间或依法签订的劳动合同约定的工作时间内提供了正常劳动的前提下，用人单位依法应支付的最低劳动报酬。</a:t>
            </a:r>
            <a:endParaRPr lang="zh-CN" altLang="en-US" sz="1600" dirty="0">
              <a:solidFill>
                <a:schemeClr val="bg1"/>
              </a:solidFill>
              <a:latin typeface="+mn-lt"/>
              <a:ea typeface="+mn-ea"/>
              <a:cs typeface="+mn-ea"/>
              <a:sym typeface="+mn-lt"/>
            </a:endParaRPr>
          </a:p>
        </p:txBody>
      </p:sp>
      <p:sp>
        <p:nvSpPr>
          <p:cNvPr id="3" name="矩形 2"/>
          <p:cNvSpPr/>
          <p:nvPr/>
        </p:nvSpPr>
        <p:spPr>
          <a:xfrm>
            <a:off x="563880" y="645795"/>
            <a:ext cx="3600450" cy="1080135"/>
          </a:xfrm>
          <a:prstGeom prst="rect">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smtClean="0">
              <a:ln>
                <a:noFill/>
              </a:ln>
              <a:solidFill>
                <a:schemeClr val="tx1"/>
              </a:solidFill>
              <a:effectLst/>
              <a:latin typeface="Arial" panose="02080604020202020204" pitchFamily="34" charset="0"/>
              <a:ea typeface="宋体" pitchFamily="2" charset="-122"/>
            </a:endParaRPr>
          </a:p>
        </p:txBody>
      </p:sp>
      <p:sp>
        <p:nvSpPr>
          <p:cNvPr id="4" name="箭头: V 形 30"/>
          <p:cNvSpPr/>
          <p:nvPr/>
        </p:nvSpPr>
        <p:spPr>
          <a:xfrm>
            <a:off x="1325245" y="743585"/>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39" name="箭头: V 形 38"/>
          <p:cNvSpPr/>
          <p:nvPr/>
        </p:nvSpPr>
        <p:spPr>
          <a:xfrm>
            <a:off x="1127760" y="746760"/>
            <a:ext cx="333375" cy="337820"/>
          </a:xfrm>
          <a:prstGeom prst="chevron">
            <a:avLst>
              <a:gd name="adj" fmla="val 637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6" name="箭头: V 形 39"/>
          <p:cNvSpPr/>
          <p:nvPr/>
        </p:nvSpPr>
        <p:spPr>
          <a:xfrm>
            <a:off x="929640" y="746760"/>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7" name="文本框 6"/>
          <p:cNvSpPr txBox="true"/>
          <p:nvPr/>
        </p:nvSpPr>
        <p:spPr>
          <a:xfrm>
            <a:off x="1816100" y="671830"/>
            <a:ext cx="4011930" cy="553085"/>
          </a:xfrm>
          <a:prstGeom prst="rect">
            <a:avLst/>
          </a:prstGeom>
          <a:noFill/>
        </p:spPr>
        <p:txBody>
          <a:bodyPr wrap="none" rtlCol="0">
            <a:spAutoFit/>
            <a:scene3d>
              <a:camera prst="orthographicFront"/>
              <a:lightRig rig="threePt" dir="t"/>
            </a:scene3d>
          </a:bodyPr>
          <a:p>
            <a:pPr algn="l"/>
            <a:r>
              <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rPr>
              <a:t>最低工资标准是什么？</a:t>
            </a:r>
            <a:endPar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endParaRPr>
          </a:p>
        </p:txBody>
      </p:sp>
      <p:sp>
        <p:nvSpPr>
          <p:cNvPr id="9" name="文本框 8"/>
          <p:cNvSpPr txBox="true"/>
          <p:nvPr/>
        </p:nvSpPr>
        <p:spPr>
          <a:xfrm>
            <a:off x="1210310" y="1460500"/>
            <a:ext cx="2051050" cy="445135"/>
          </a:xfrm>
          <a:prstGeom prst="rect">
            <a:avLst/>
          </a:prstGeom>
          <a:solidFill>
            <a:schemeClr val="accent1">
              <a:lumMod val="20000"/>
              <a:lumOff val="80000"/>
            </a:schemeClr>
          </a:solidFill>
        </p:spPr>
        <p:txBody>
          <a:bodyPr wrap="square" rtlCol="0">
            <a:spAutoFit/>
          </a:bodyPr>
          <a:p>
            <a:pPr algn="ctr"/>
            <a:r>
              <a:rPr lang="zh-CN" altLang="en-US" sz="2300">
                <a:ln w="9525" cmpd="sng">
                  <a:solidFill>
                    <a:schemeClr val="accent1"/>
                  </a:solidFill>
                  <a:prstDash val="solid"/>
                </a:ln>
                <a:solidFill>
                  <a:srgbClr val="00B0F0"/>
                </a:solidFill>
                <a:effectLst>
                  <a:glow rad="38100">
                    <a:schemeClr val="accent1">
                      <a:alpha val="40000"/>
                    </a:schemeClr>
                  </a:glow>
                </a:effectLst>
                <a:latin typeface="楷体" panose="02010609060101010101" charset="-122"/>
                <a:ea typeface="楷体" panose="02010609060101010101" charset="-122"/>
              </a:rPr>
              <a:t>最低工资标准</a:t>
            </a:r>
            <a:endParaRPr lang="zh-CN" altLang="en-US" sz="2300">
              <a:ln w="9525" cmpd="sng">
                <a:solidFill>
                  <a:schemeClr val="accent1"/>
                </a:solidFill>
                <a:prstDash val="solid"/>
              </a:ln>
              <a:solidFill>
                <a:srgbClr val="00B0F0"/>
              </a:solidFill>
              <a:effectLst>
                <a:glow rad="38100">
                  <a:schemeClr val="accent1">
                    <a:alpha val="40000"/>
                  </a:schemeClr>
                </a:glow>
              </a:effectLst>
              <a:latin typeface="楷体" panose="02010609060101010101" charset="-122"/>
              <a:ea typeface="楷体" panose="02010609060101010101" charset="-122"/>
            </a:endParaRPr>
          </a:p>
        </p:txBody>
      </p:sp>
      <p:sp>
        <p:nvSpPr>
          <p:cNvPr id="11" name="文本框 10"/>
          <p:cNvSpPr txBox="true"/>
          <p:nvPr/>
        </p:nvSpPr>
        <p:spPr>
          <a:xfrm>
            <a:off x="1224280" y="2990850"/>
            <a:ext cx="2051050" cy="445135"/>
          </a:xfrm>
          <a:prstGeom prst="rect">
            <a:avLst/>
          </a:prstGeom>
          <a:solidFill>
            <a:schemeClr val="accent1">
              <a:lumMod val="20000"/>
              <a:lumOff val="80000"/>
            </a:schemeClr>
          </a:solidFill>
        </p:spPr>
        <p:txBody>
          <a:bodyPr wrap="square" rtlCol="0">
            <a:spAutoFit/>
          </a:bodyPr>
          <a:p>
            <a:pPr algn="ctr"/>
            <a:r>
              <a:rPr lang="zh-CN" altLang="en-US" sz="2300">
                <a:ln w="9525" cmpd="sng">
                  <a:solidFill>
                    <a:schemeClr val="accent1"/>
                  </a:solidFill>
                  <a:prstDash val="solid"/>
                </a:ln>
                <a:solidFill>
                  <a:srgbClr val="00B0F0"/>
                </a:solidFill>
                <a:effectLst>
                  <a:glow rad="38100">
                    <a:schemeClr val="accent1">
                      <a:alpha val="40000"/>
                    </a:schemeClr>
                  </a:glow>
                </a:effectLst>
                <a:latin typeface="楷体" panose="02010609060101010101" charset="-122"/>
                <a:ea typeface="楷体" panose="02010609060101010101" charset="-122"/>
              </a:rPr>
              <a:t>正常劳动</a:t>
            </a:r>
            <a:endParaRPr lang="zh-CN" altLang="en-US" sz="2300">
              <a:ln w="9525" cmpd="sng">
                <a:solidFill>
                  <a:schemeClr val="accent1"/>
                </a:solidFill>
                <a:prstDash val="solid"/>
              </a:ln>
              <a:solidFill>
                <a:srgbClr val="00B0F0"/>
              </a:solidFill>
              <a:effectLst>
                <a:glow rad="38100">
                  <a:schemeClr val="accent1">
                    <a:alpha val="40000"/>
                  </a:schemeClr>
                </a:glow>
              </a:effectLst>
              <a:latin typeface="楷体" panose="02010609060101010101" charset="-122"/>
              <a:ea typeface="楷体" panose="02010609060101010101" charset="-122"/>
            </a:endParaRPr>
          </a:p>
        </p:txBody>
      </p:sp>
      <p:sp>
        <p:nvSpPr>
          <p:cNvPr id="12" name="TextBox 53"/>
          <p:cNvSpPr txBox="true"/>
          <p:nvPr/>
        </p:nvSpPr>
        <p:spPr>
          <a:xfrm>
            <a:off x="1210310" y="3578860"/>
            <a:ext cx="9606915" cy="737235"/>
          </a:xfrm>
          <a:prstGeom prst="rect">
            <a:avLst/>
          </a:prstGeom>
          <a:noFill/>
        </p:spPr>
        <p:txBody>
          <a:bodyPr wrap="square">
            <a:spAutoFit/>
          </a:bodyPr>
          <a:lstStyle>
            <a:defPPr>
              <a:defRPr lang="zh-CN"/>
            </a:defPPr>
            <a:lvl1pPr>
              <a:buFont typeface="Arial" panose="02080604020202020204" pitchFamily="34" charset="0"/>
              <a:buNone/>
              <a:defRPr>
                <a:solidFill>
                  <a:srgbClr val="333333"/>
                </a:solidFill>
                <a:latin typeface="微软雅黑" panose="020B0503020204020204" pitchFamily="34" charset="-122"/>
                <a:ea typeface="微软雅黑" panose="020B0503020204020204" pitchFamily="34" charset="-122"/>
              </a:defRPr>
            </a:lvl1pPr>
          </a:lstStyle>
          <a:p>
            <a:pPr algn="l">
              <a:lnSpc>
                <a:spcPct val="100000"/>
              </a:lnSpc>
            </a:pPr>
            <a:r>
              <a:rPr lang="zh-CN" altLang="en-US" sz="1400" dirty="0">
                <a:solidFill>
                  <a:schemeClr val="accent2"/>
                </a:solidFill>
                <a:latin typeface="+mn-lt"/>
                <a:ea typeface="+mn-ea"/>
                <a:cs typeface="+mn-ea"/>
                <a:sym typeface="+mn-lt"/>
              </a:rPr>
              <a:t>是指劳动者按依法签订的劳动合同约定，在法定工作时间或劳动合同约定的工作时间内从事的劳动。劳动者依法享受带薪年休假、探亲假、婚丧假、生育（产）假、节育手术假等国家规定的假期间，以及法定工作时间内依法参加各种社会活动期间，视为提供了正常劳动。</a:t>
            </a:r>
            <a:endParaRPr lang="zh-CN" altLang="en-US" sz="1400" dirty="0">
              <a:solidFill>
                <a:schemeClr val="accent2"/>
              </a:solidFill>
              <a:latin typeface="+mn-lt"/>
              <a:ea typeface="+mn-ea"/>
              <a:cs typeface="+mn-ea"/>
              <a:sym typeface="+mn-lt"/>
            </a:endParaRPr>
          </a:p>
        </p:txBody>
      </p:sp>
      <p:sp>
        <p:nvSpPr>
          <p:cNvPr id="13" name="流程图: 可选过程 12"/>
          <p:cNvSpPr/>
          <p:nvPr/>
        </p:nvSpPr>
        <p:spPr>
          <a:xfrm>
            <a:off x="937260" y="4918710"/>
            <a:ext cx="10153650" cy="770890"/>
          </a:xfrm>
          <a:prstGeom prst="flowChartAlternateProcess">
            <a:avLst/>
          </a:prstGeom>
          <a:solidFill>
            <a:srgbClr val="D7FEFE"/>
          </a:solidFill>
          <a:ln>
            <a:solidFill>
              <a:srgbClr val="000000">
                <a:alpha val="0"/>
              </a:srgb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false" compatLnSpc="true"/>
          <a:p>
            <a:pPr marL="0" marR="0" indent="0" algn="ctr" defTabSz="914400" rtl="0" eaLnBrk="1" fontAlgn="base" latinLnBrk="0" hangingPunct="1">
              <a:lnSpc>
                <a:spcPct val="100000"/>
              </a:lnSpc>
              <a:spcBef>
                <a:spcPct val="0"/>
              </a:spcBef>
              <a:spcAft>
                <a:spcPct val="0"/>
              </a:spcAft>
              <a:buClrTx/>
              <a:buSzTx/>
              <a:buFont typeface="Arial" panose="02080604020202020204" pitchFamily="34" charset="0"/>
              <a:buNone/>
            </a:pPr>
            <a:r>
              <a:rPr kumimoji="0" lang="zh-CN" altLang="en-US" sz="2000" b="0" i="0" u="none" strike="noStrike" cap="none" normalizeH="0" baseline="0" smtClean="0">
                <a:ln>
                  <a:noFill/>
                </a:ln>
                <a:solidFill>
                  <a:schemeClr val="bg1"/>
                </a:solidFill>
                <a:effectLst/>
                <a:latin typeface="方正粗黑宋简体" panose="02000000000000000000" charset="-122"/>
                <a:ea typeface="方正粗黑宋简体" panose="02000000000000000000" charset="-122"/>
              </a:rPr>
              <a:t>最低工资制度是我国的一项重要社会保障制度，对维护劳动者的最基本权益，规范用人单位工资支付行为，逐步提高劳动者的工资收入水平具有重要作用。</a:t>
            </a:r>
            <a:endParaRPr kumimoji="0" lang="zh-CN" altLang="en-US" sz="2000" b="0" i="0" u="none" strike="noStrike" cap="none" normalizeH="0" baseline="0" smtClean="0">
              <a:ln>
                <a:noFill/>
              </a:ln>
              <a:solidFill>
                <a:schemeClr val="bg1"/>
              </a:solidFill>
              <a:effectLst/>
              <a:latin typeface="方正粗黑宋简体" panose="02000000000000000000" charset="-122"/>
              <a:ea typeface="方正粗黑宋简体" panose="02000000000000000000" charset="-122"/>
            </a:endParaRPr>
          </a:p>
        </p:txBody>
      </p:sp>
      <p:sp>
        <p:nvSpPr>
          <p:cNvPr id="14" name="L 形 13"/>
          <p:cNvSpPr/>
          <p:nvPr/>
        </p:nvSpPr>
        <p:spPr>
          <a:xfrm>
            <a:off x="842645" y="4918075"/>
            <a:ext cx="143510" cy="887095"/>
          </a:xfrm>
          <a:prstGeom prst="corner">
            <a:avLst/>
          </a:prstGeom>
          <a:solidFill>
            <a:srgbClr val="FFFF00"/>
          </a:solidFill>
          <a:ln w="9525" cap="flat" cmpd="sng" algn="ctr">
            <a:noFill/>
            <a:prstDash val="solid"/>
            <a:round/>
            <a:headEnd type="none" w="med" len="med"/>
            <a:tailEnd type="none" w="med" len="med"/>
          </a:ln>
        </p:spPr>
        <p:txBody>
          <a:bodyPr vert="horz" wrap="square" lIns="91440" tIns="45720" rIns="91440" bIns="45720" numCol="1"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smtClean="0">
              <a:ln>
                <a:noFill/>
              </a:ln>
              <a:solidFill>
                <a:schemeClr val="tx1"/>
              </a:solidFill>
              <a:effectLst/>
              <a:latin typeface="Arial" panose="02080604020202020204" pitchFamily="34" charset="0"/>
              <a:ea typeface="宋体" pitchFamily="2" charset="-122"/>
            </a:endParaRPr>
          </a:p>
        </p:txBody>
      </p:sp>
      <p:sp>
        <p:nvSpPr>
          <p:cNvPr id="15" name="L 形 14"/>
          <p:cNvSpPr/>
          <p:nvPr/>
        </p:nvSpPr>
        <p:spPr>
          <a:xfrm rot="10800000">
            <a:off x="11036935" y="4802505"/>
            <a:ext cx="143510" cy="887095"/>
          </a:xfrm>
          <a:prstGeom prst="corner">
            <a:avLst/>
          </a:prstGeom>
          <a:solidFill>
            <a:srgbClr val="FFFF00"/>
          </a:solidFill>
          <a:ln w="9525" cap="flat" cmpd="sng" algn="ctr">
            <a:noFill/>
            <a:prstDash val="solid"/>
            <a:round/>
            <a:headEnd type="none" w="med" len="med"/>
            <a:tailEnd type="none" w="med" len="med"/>
          </a:ln>
        </p:spPr>
        <p:txBody>
          <a:bodyPr vert="horz" wrap="square" lIns="91440" tIns="45720" rIns="91440" bIns="45720" numCol="1"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smtClean="0">
              <a:ln>
                <a:noFill/>
              </a:ln>
              <a:solidFill>
                <a:schemeClr val="tx1"/>
              </a:solidFill>
              <a:effectLst/>
              <a:latin typeface="Arial" panose="02080604020202020204" pitchFamily="34" charset="0"/>
              <a:ea typeface="宋体" pitchFamily="2" charset="-122"/>
            </a:endParaRPr>
          </a:p>
        </p:txBody>
      </p:sp>
      <p:sp>
        <p:nvSpPr>
          <p:cNvPr id="8" name="文本框 7"/>
          <p:cNvSpPr txBox="true"/>
          <p:nvPr/>
        </p:nvSpPr>
        <p:spPr>
          <a:xfrm>
            <a:off x="5828030" y="6416675"/>
            <a:ext cx="11748770" cy="368300"/>
          </a:xfrm>
          <a:prstGeom prst="rect">
            <a:avLst/>
          </a:prstGeom>
          <a:noFill/>
        </p:spPr>
        <p:txBody>
          <a:bodyPr wrap="square" rtlCol="0">
            <a:spAutoFit/>
          </a:bodyPr>
          <a:p>
            <a:pPr algn="l"/>
            <a:r>
              <a:rPr lang="zh-CN" altLang="zh-CN">
                <a:solidFill>
                  <a:schemeClr val="bg1">
                    <a:lumMod val="50000"/>
                  </a:schemeClr>
                </a:solidFill>
                <a:sym typeface="+mn-ea"/>
              </a:rPr>
              <a:t>湘西州人力资源和社会保障局</a:t>
            </a:r>
            <a:r>
              <a:rPr lang="en-US" altLang="zh-CN">
                <a:solidFill>
                  <a:schemeClr val="bg1">
                    <a:lumMod val="50000"/>
                  </a:schemeClr>
                </a:solidFill>
                <a:sym typeface="+mn-ea"/>
              </a:rPr>
              <a:t>--</a:t>
            </a:r>
            <a:r>
              <a:rPr lang="zh-CN" altLang="en-US">
                <a:solidFill>
                  <a:schemeClr val="bg1">
                    <a:lumMod val="50000"/>
                  </a:schemeClr>
                </a:solidFill>
                <a:sym typeface="+mn-ea"/>
              </a:rPr>
              <a:t>劳动关系和农民工工作科</a:t>
            </a:r>
            <a:endParaRPr lang="zh-CN" altLang="en-US">
              <a:solidFill>
                <a:schemeClr val="bg1">
                  <a:lumMod val="50000"/>
                </a:schemeClr>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3000">
        <p15:prstTrans prst="wind"/>
      </p:transition>
    </mc:Choice>
    <mc:Fallback>
      <p:transition spd="slow" advTm="3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63880" y="645795"/>
            <a:ext cx="3600450" cy="1080135"/>
          </a:xfrm>
          <a:prstGeom prst="rect">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smtClean="0">
              <a:ln>
                <a:noFill/>
              </a:ln>
              <a:solidFill>
                <a:schemeClr val="tx1"/>
              </a:solidFill>
              <a:effectLst/>
              <a:latin typeface="Arial" panose="02080604020202020204" pitchFamily="34" charset="0"/>
              <a:ea typeface="宋体" pitchFamily="2" charset="-122"/>
            </a:endParaRPr>
          </a:p>
        </p:txBody>
      </p:sp>
      <p:sp>
        <p:nvSpPr>
          <p:cNvPr id="4" name="箭头: V 形 30"/>
          <p:cNvSpPr/>
          <p:nvPr/>
        </p:nvSpPr>
        <p:spPr>
          <a:xfrm>
            <a:off x="1325245" y="859155"/>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39" name="箭头: V 形 38"/>
          <p:cNvSpPr/>
          <p:nvPr/>
        </p:nvSpPr>
        <p:spPr>
          <a:xfrm>
            <a:off x="1127760" y="862330"/>
            <a:ext cx="333375" cy="337820"/>
          </a:xfrm>
          <a:prstGeom prst="chevron">
            <a:avLst>
              <a:gd name="adj" fmla="val 637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6" name="箭头: V 形 39"/>
          <p:cNvSpPr/>
          <p:nvPr/>
        </p:nvSpPr>
        <p:spPr>
          <a:xfrm>
            <a:off x="929640" y="862330"/>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7" name="文本框 6"/>
          <p:cNvSpPr txBox="true"/>
          <p:nvPr/>
        </p:nvSpPr>
        <p:spPr>
          <a:xfrm>
            <a:off x="1816100" y="787400"/>
            <a:ext cx="3629025" cy="553085"/>
          </a:xfrm>
          <a:prstGeom prst="rect">
            <a:avLst/>
          </a:prstGeom>
          <a:noFill/>
        </p:spPr>
        <p:txBody>
          <a:bodyPr wrap="none" rtlCol="0">
            <a:spAutoFit/>
          </a:bodyPr>
          <a:p>
            <a:pPr algn="l"/>
            <a:r>
              <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rPr>
              <a:t>湘西州最低工资标准</a:t>
            </a:r>
            <a:endPar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endParaRPr>
          </a:p>
        </p:txBody>
      </p:sp>
      <p:grpSp>
        <p:nvGrpSpPr>
          <p:cNvPr id="44" name="组合 43"/>
          <p:cNvGrpSpPr/>
          <p:nvPr/>
        </p:nvGrpSpPr>
        <p:grpSpPr>
          <a:xfrm>
            <a:off x="993140" y="1510665"/>
            <a:ext cx="10325735" cy="4259355"/>
            <a:chOff x="3304156" y="1538755"/>
            <a:chExt cx="9417685" cy="3696970"/>
          </a:xfrm>
        </p:grpSpPr>
        <p:sp>
          <p:nvSpPr>
            <p:cNvPr id="45" name="矩形 25"/>
            <p:cNvSpPr>
              <a:spLocks noChangeArrowheads="true"/>
            </p:cNvSpPr>
            <p:nvPr/>
          </p:nvSpPr>
          <p:spPr bwMode="auto">
            <a:xfrm>
              <a:off x="3360913" y="1639066"/>
              <a:ext cx="9360348" cy="2416826"/>
            </a:xfrm>
            <a:prstGeom prst="rect">
              <a:avLst/>
            </a:prstGeom>
            <a:ln w="9525">
              <a:noFill/>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l" eaLnBrk="1" latinLnBrk="0" hangingPunct="1">
                <a:lnSpc>
                  <a:spcPts val="4200"/>
                </a:lnSpc>
              </a:pPr>
              <a:r>
                <a:rPr lang="zh-CN" altLang="en-US" sz="2500" dirty="0">
                  <a:solidFill>
                    <a:schemeClr val="bg1"/>
                  </a:solidFill>
                  <a:latin typeface="+mn-lt"/>
                  <a:ea typeface="+mn-ea"/>
                  <a:cs typeface="+mn-ea"/>
                  <a:sym typeface="+mn-lt"/>
                </a:rPr>
                <a:t>（一）我州</a:t>
              </a:r>
              <a:r>
                <a:rPr lang="zh-CN" altLang="en-US" sz="2500" dirty="0">
                  <a:solidFill>
                    <a:schemeClr val="bg1"/>
                  </a:solidFill>
                  <a:latin typeface="方正粗黑宋简体" panose="02000000000000000000" charset="-122"/>
                  <a:ea typeface="方正粗黑宋简体" panose="02000000000000000000" charset="-122"/>
                  <a:cs typeface="+mn-ea"/>
                  <a:sym typeface="+mn-lt"/>
                </a:rPr>
                <a:t>2022</a:t>
              </a:r>
              <a:r>
                <a:rPr lang="zh-CN" altLang="en-US" sz="2500" dirty="0">
                  <a:solidFill>
                    <a:schemeClr val="bg1"/>
                  </a:solidFill>
                  <a:latin typeface="+mn-lt"/>
                  <a:ea typeface="+mn-ea"/>
                  <a:cs typeface="+mn-ea"/>
                  <a:sym typeface="+mn-lt"/>
                </a:rPr>
                <a:t>年月最低工资标准档次调整为</a:t>
              </a:r>
              <a:r>
                <a:rPr lang="zh-CN" altLang="en-US" sz="2500" b="1" u="sng" dirty="0">
                  <a:solidFill>
                    <a:srgbClr val="FF0000"/>
                  </a:solidFill>
                  <a:latin typeface="方正粗黑宋简体" panose="02000000000000000000" charset="-122"/>
                  <a:ea typeface="方正粗黑宋简体" panose="02000000000000000000" charset="-122"/>
                  <a:cs typeface="+mn-ea"/>
                  <a:sym typeface="+mn-lt"/>
                </a:rPr>
                <a:t>1550</a:t>
              </a:r>
              <a:r>
                <a:rPr lang="zh-CN" altLang="en-US" sz="2500" dirty="0">
                  <a:solidFill>
                    <a:schemeClr val="bg1"/>
                  </a:solidFill>
                  <a:latin typeface="+mn-lt"/>
                  <a:ea typeface="+mn-ea"/>
                  <a:cs typeface="+mn-ea"/>
                  <a:sym typeface="+mn-lt"/>
                </a:rPr>
                <a:t>元/月（适用于全日制劳动者）。我州最低工资标准包括劳动者个人应缴纳的各种社会保险费。</a:t>
              </a:r>
              <a:endParaRPr lang="zh-CN" altLang="en-US" sz="2500" dirty="0">
                <a:solidFill>
                  <a:schemeClr val="bg1"/>
                </a:solidFill>
                <a:latin typeface="+mn-lt"/>
                <a:ea typeface="+mn-ea"/>
                <a:cs typeface="+mn-ea"/>
                <a:sym typeface="+mn-lt"/>
              </a:endParaRPr>
            </a:p>
            <a:p>
              <a:pPr algn="l" eaLnBrk="1" latinLnBrk="0" hangingPunct="1">
                <a:lnSpc>
                  <a:spcPts val="4200"/>
                </a:lnSpc>
              </a:pPr>
              <a:endParaRPr lang="zh-CN" altLang="en-US" sz="2500" dirty="0">
                <a:solidFill>
                  <a:schemeClr val="bg1"/>
                </a:solidFill>
                <a:latin typeface="+mn-lt"/>
                <a:ea typeface="+mn-ea"/>
                <a:cs typeface="+mn-ea"/>
                <a:sym typeface="+mn-lt"/>
              </a:endParaRPr>
            </a:p>
            <a:p>
              <a:pPr algn="l" eaLnBrk="1" latinLnBrk="0" hangingPunct="1">
                <a:lnSpc>
                  <a:spcPts val="4200"/>
                </a:lnSpc>
              </a:pPr>
              <a:r>
                <a:rPr lang="zh-CN" altLang="en-US" sz="2500" dirty="0">
                  <a:solidFill>
                    <a:schemeClr val="bg1"/>
                  </a:solidFill>
                  <a:latin typeface="+mn-lt"/>
                  <a:ea typeface="+mn-ea"/>
                  <a:cs typeface="+mn-ea"/>
                  <a:sym typeface="+mn-lt"/>
                </a:rPr>
                <a:t>（二）我州</a:t>
              </a:r>
              <a:r>
                <a:rPr lang="zh-CN" altLang="en-US" sz="2500" dirty="0">
                  <a:solidFill>
                    <a:schemeClr val="bg1"/>
                  </a:solidFill>
                  <a:latin typeface="方正粗黑宋简体" panose="02000000000000000000" charset="-122"/>
                  <a:ea typeface="方正粗黑宋简体" panose="02000000000000000000" charset="-122"/>
                  <a:cs typeface="+mn-ea"/>
                  <a:sym typeface="+mn-lt"/>
                </a:rPr>
                <a:t>2022</a:t>
              </a:r>
              <a:r>
                <a:rPr lang="zh-CN" altLang="en-US" sz="2500" dirty="0">
                  <a:solidFill>
                    <a:schemeClr val="bg1"/>
                  </a:solidFill>
                  <a:latin typeface="+mn-lt"/>
                  <a:ea typeface="+mn-ea"/>
                  <a:cs typeface="+mn-ea"/>
                  <a:sym typeface="+mn-lt"/>
                </a:rPr>
                <a:t>年小时最低工资标准档次调整为</a:t>
              </a:r>
              <a:r>
                <a:rPr lang="zh-CN" altLang="en-US" sz="2500" b="1" u="sng" dirty="0">
                  <a:solidFill>
                    <a:srgbClr val="FF0000"/>
                  </a:solidFill>
                  <a:latin typeface="方正粗黑宋简体" panose="02000000000000000000" charset="-122"/>
                  <a:ea typeface="方正粗黑宋简体" panose="02000000000000000000" charset="-122"/>
                  <a:cs typeface="+mn-ea"/>
                  <a:sym typeface="+mn-lt"/>
                </a:rPr>
                <a:t>15</a:t>
              </a:r>
              <a:r>
                <a:rPr lang="zh-CN" altLang="en-US" sz="2500" dirty="0">
                  <a:solidFill>
                    <a:schemeClr val="bg1"/>
                  </a:solidFill>
                  <a:latin typeface="+mn-lt"/>
                  <a:ea typeface="+mn-ea"/>
                  <a:cs typeface="+mn-ea"/>
                  <a:sym typeface="+mn-lt"/>
                </a:rPr>
                <a:t>元/小时（适用于非全日制劳动者）。</a:t>
              </a:r>
              <a:endParaRPr lang="zh-CN" altLang="en-US" sz="2500" dirty="0">
                <a:solidFill>
                  <a:schemeClr val="bg1"/>
                </a:solidFill>
                <a:latin typeface="+mn-lt"/>
                <a:ea typeface="+mn-ea"/>
                <a:cs typeface="+mn-ea"/>
                <a:sym typeface="+mn-lt"/>
              </a:endParaRPr>
            </a:p>
          </p:txBody>
        </p:sp>
        <p:sp>
          <p:nvSpPr>
            <p:cNvPr id="47" name="矩形: 圆角 1"/>
            <p:cNvSpPr/>
            <p:nvPr/>
          </p:nvSpPr>
          <p:spPr bwMode="auto">
            <a:xfrm>
              <a:off x="3304156" y="1538755"/>
              <a:ext cx="9417685" cy="3696970"/>
            </a:xfrm>
            <a:prstGeom prst="roundRect">
              <a:avLst/>
            </a:prstGeom>
            <a:noFill/>
            <a:ln w="9525" cap="flat" cmpd="sng" algn="ctr">
              <a:noFill/>
              <a:prstDash val="solid"/>
              <a:round/>
              <a:headEnd type="none" w="med" len="med"/>
              <a:tailEnd type="none" w="med" len="med"/>
            </a:ln>
          </p:spPr>
          <p:txBody>
            <a:bodyPr vert="horz" wrap="square" lIns="91440" tIns="45720" rIns="91440" bIns="45720" numCol="1" rtlCol="0"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a:ln>
                  <a:noFill/>
                </a:ln>
                <a:solidFill>
                  <a:schemeClr val="tx1"/>
                </a:solidFill>
                <a:effectLst/>
                <a:latin typeface="Arial" panose="02080604020202020204" pitchFamily="34" charset="0"/>
                <a:ea typeface="宋体" pitchFamily="2" charset="-122"/>
              </a:endParaRPr>
            </a:p>
          </p:txBody>
        </p:sp>
      </p:grpSp>
      <p:sp>
        <p:nvSpPr>
          <p:cNvPr id="5" name="文本框 4"/>
          <p:cNvSpPr txBox="true"/>
          <p:nvPr/>
        </p:nvSpPr>
        <p:spPr>
          <a:xfrm>
            <a:off x="5906770" y="6362700"/>
            <a:ext cx="7707630" cy="368300"/>
          </a:xfrm>
          <a:prstGeom prst="rect">
            <a:avLst/>
          </a:prstGeom>
          <a:noFill/>
        </p:spPr>
        <p:txBody>
          <a:bodyPr wrap="square" rtlCol="0">
            <a:spAutoFit/>
          </a:bodyPr>
          <a:p>
            <a:pPr algn="l"/>
            <a:r>
              <a:rPr lang="zh-CN" altLang="zh-CN">
                <a:solidFill>
                  <a:schemeClr val="bg1">
                    <a:lumMod val="50000"/>
                  </a:schemeClr>
                </a:solidFill>
                <a:sym typeface="+mn-ea"/>
              </a:rPr>
              <a:t>湘西州人力资源和社会保障局</a:t>
            </a:r>
            <a:r>
              <a:rPr lang="en-US" altLang="zh-CN">
                <a:solidFill>
                  <a:schemeClr val="bg1">
                    <a:lumMod val="50000"/>
                  </a:schemeClr>
                </a:solidFill>
                <a:sym typeface="+mn-ea"/>
              </a:rPr>
              <a:t>--</a:t>
            </a:r>
            <a:r>
              <a:rPr lang="zh-CN" altLang="en-US">
                <a:solidFill>
                  <a:schemeClr val="bg1">
                    <a:lumMod val="50000"/>
                  </a:schemeClr>
                </a:solidFill>
                <a:sym typeface="+mn-ea"/>
              </a:rPr>
              <a:t>劳动关系和农民工工作科</a:t>
            </a:r>
            <a:endParaRPr lang="zh-CN" altLang="en-US">
              <a:solidFill>
                <a:schemeClr val="bg1">
                  <a:lumMod val="50000"/>
                </a:schemeClr>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3000">
        <p15:prstTrans prst="wind"/>
      </p:transition>
    </mc:Choice>
    <mc:Fallback>
      <p:transition spd="slow" advTm="3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63880" y="645795"/>
            <a:ext cx="3600450" cy="1080135"/>
          </a:xfrm>
          <a:prstGeom prst="rect">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smtClean="0">
              <a:ln>
                <a:noFill/>
              </a:ln>
              <a:solidFill>
                <a:schemeClr val="tx1"/>
              </a:solidFill>
              <a:effectLst/>
              <a:latin typeface="Arial" panose="02080604020202020204" pitchFamily="34" charset="0"/>
              <a:ea typeface="宋体" pitchFamily="2" charset="-122"/>
            </a:endParaRPr>
          </a:p>
        </p:txBody>
      </p:sp>
      <p:sp>
        <p:nvSpPr>
          <p:cNvPr id="4" name="箭头: V 形 30"/>
          <p:cNvSpPr/>
          <p:nvPr/>
        </p:nvSpPr>
        <p:spPr>
          <a:xfrm>
            <a:off x="1325245" y="859155"/>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39" name="箭头: V 形 38"/>
          <p:cNvSpPr/>
          <p:nvPr/>
        </p:nvSpPr>
        <p:spPr>
          <a:xfrm>
            <a:off x="1127760" y="862330"/>
            <a:ext cx="333375" cy="337820"/>
          </a:xfrm>
          <a:prstGeom prst="chevron">
            <a:avLst>
              <a:gd name="adj" fmla="val 637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6" name="箭头: V 形 39"/>
          <p:cNvSpPr/>
          <p:nvPr/>
        </p:nvSpPr>
        <p:spPr>
          <a:xfrm>
            <a:off x="929640" y="862330"/>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7" name="文本框 6"/>
          <p:cNvSpPr txBox="true"/>
          <p:nvPr/>
        </p:nvSpPr>
        <p:spPr>
          <a:xfrm>
            <a:off x="1816100" y="787400"/>
            <a:ext cx="4394835" cy="553085"/>
          </a:xfrm>
          <a:prstGeom prst="rect">
            <a:avLst/>
          </a:prstGeom>
          <a:noFill/>
        </p:spPr>
        <p:txBody>
          <a:bodyPr wrap="none" rtlCol="0">
            <a:spAutoFit/>
          </a:bodyPr>
          <a:p>
            <a:pPr algn="l"/>
            <a:r>
              <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rPr>
              <a:t>执行最低工资标准的时间</a:t>
            </a:r>
            <a:endPar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endParaRPr>
          </a:p>
        </p:txBody>
      </p:sp>
      <p:grpSp>
        <p:nvGrpSpPr>
          <p:cNvPr id="44" name="组合 43"/>
          <p:cNvGrpSpPr/>
          <p:nvPr/>
        </p:nvGrpSpPr>
        <p:grpSpPr>
          <a:xfrm>
            <a:off x="1022985" y="1903730"/>
            <a:ext cx="10325735" cy="4259355"/>
            <a:chOff x="3304156" y="1538755"/>
            <a:chExt cx="9417685" cy="3696970"/>
          </a:xfrm>
        </p:grpSpPr>
        <p:sp>
          <p:nvSpPr>
            <p:cNvPr id="45" name="矩形 25"/>
            <p:cNvSpPr>
              <a:spLocks noChangeArrowheads="true"/>
            </p:cNvSpPr>
            <p:nvPr/>
          </p:nvSpPr>
          <p:spPr bwMode="auto">
            <a:xfrm>
              <a:off x="3360913" y="1639066"/>
              <a:ext cx="9360348" cy="1014130"/>
            </a:xfrm>
            <a:prstGeom prst="rect">
              <a:avLst/>
            </a:prstGeom>
            <a:ln w="9525">
              <a:noFill/>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l" eaLnBrk="1" latinLnBrk="0" hangingPunct="1">
                <a:lnSpc>
                  <a:spcPts val="4200"/>
                </a:lnSpc>
              </a:pPr>
              <a:r>
                <a:rPr lang="en-US" altLang="zh-CN" sz="2500" dirty="0">
                  <a:solidFill>
                    <a:schemeClr val="bg1"/>
                  </a:solidFill>
                  <a:latin typeface="+mn-lt"/>
                  <a:ea typeface="+mn-ea"/>
                  <a:cs typeface="+mn-ea"/>
                  <a:sym typeface="+mn-lt"/>
                </a:rPr>
                <a:t>  </a:t>
              </a:r>
              <a:r>
                <a:rPr lang="zh-CN" altLang="en-US" sz="2500" dirty="0">
                  <a:solidFill>
                    <a:schemeClr val="bg1"/>
                  </a:solidFill>
                  <a:latin typeface="+mn-lt"/>
                  <a:ea typeface="+mn-ea"/>
                  <a:cs typeface="+mn-ea"/>
                  <a:sym typeface="+mn-lt"/>
                </a:rPr>
                <a:t>湘西州2022年月最低工资标准、小时最低工资标准的适用时间从</a:t>
              </a:r>
              <a:r>
                <a:rPr lang="zh-CN" altLang="en-US" sz="2500" u="sng" dirty="0">
                  <a:solidFill>
                    <a:srgbClr val="FF0000"/>
                  </a:solidFill>
                  <a:latin typeface="方正粗黑宋简体" panose="02000000000000000000" charset="-122"/>
                  <a:ea typeface="方正粗黑宋简体" panose="02000000000000000000" charset="-122"/>
                  <a:cs typeface="方正粗黑宋简体" panose="02000000000000000000" charset="-122"/>
                  <a:sym typeface="+mn-lt"/>
                </a:rPr>
                <a:t>2022年4月1日</a:t>
              </a:r>
              <a:r>
                <a:rPr lang="zh-CN" altLang="en-US" sz="2500" dirty="0">
                  <a:solidFill>
                    <a:schemeClr val="bg1"/>
                  </a:solidFill>
                  <a:latin typeface="+mn-lt"/>
                  <a:ea typeface="+mn-ea"/>
                  <a:cs typeface="+mn-ea"/>
                  <a:sym typeface="+mn-lt"/>
                </a:rPr>
                <a:t>开始执行。</a:t>
              </a:r>
              <a:endParaRPr lang="zh-CN" altLang="en-US" sz="2500" dirty="0">
                <a:solidFill>
                  <a:schemeClr val="bg1"/>
                </a:solidFill>
                <a:latin typeface="+mn-lt"/>
                <a:ea typeface="+mn-ea"/>
                <a:cs typeface="+mn-ea"/>
                <a:sym typeface="+mn-lt"/>
              </a:endParaRPr>
            </a:p>
          </p:txBody>
        </p:sp>
        <p:sp>
          <p:nvSpPr>
            <p:cNvPr id="47" name="矩形: 圆角 1"/>
            <p:cNvSpPr/>
            <p:nvPr/>
          </p:nvSpPr>
          <p:spPr bwMode="auto">
            <a:xfrm>
              <a:off x="3304156" y="1538755"/>
              <a:ext cx="9417685" cy="3696970"/>
            </a:xfrm>
            <a:prstGeom prst="roundRect">
              <a:avLst/>
            </a:prstGeom>
            <a:noFill/>
            <a:ln w="9525" cap="flat" cmpd="sng" algn="ctr">
              <a:noFill/>
              <a:prstDash val="solid"/>
              <a:round/>
              <a:headEnd type="none" w="med" len="med"/>
              <a:tailEnd type="none" w="med" len="med"/>
            </a:ln>
          </p:spPr>
          <p:txBody>
            <a:bodyPr vert="horz" wrap="square" lIns="91440" tIns="45720" rIns="91440" bIns="45720" numCol="1" rtlCol="0"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a:ln>
                  <a:noFill/>
                </a:ln>
                <a:solidFill>
                  <a:schemeClr val="tx1"/>
                </a:solidFill>
                <a:effectLst/>
                <a:latin typeface="Arial" panose="02080604020202020204" pitchFamily="34" charset="0"/>
                <a:ea typeface="宋体" pitchFamily="2" charset="-122"/>
              </a:endParaRPr>
            </a:p>
          </p:txBody>
        </p:sp>
      </p:grpSp>
      <p:pic>
        <p:nvPicPr>
          <p:cNvPr id="5" name="图片 4" descr="图片包含 形状&#10;&#10;描述已自动生成"/>
          <p:cNvPicPr>
            <a:picLocks noChangeAspect="true"/>
          </p:cNvPicPr>
          <p:nvPr/>
        </p:nvPicPr>
        <p:blipFill>
          <a:blip r:embed="rId1" cstate="print">
            <a:extLst>
              <a:ext uri="{28A0092B-C50C-407E-A947-70E740481C1C}">
                <a14:useLocalDpi xmlns:a14="http://schemas.microsoft.com/office/drawing/2010/main" val="false"/>
              </a:ext>
            </a:extLst>
          </a:blip>
          <a:stretch>
            <a:fillRect/>
          </a:stretch>
        </p:blipFill>
        <p:spPr>
          <a:xfrm>
            <a:off x="8028940" y="3177540"/>
            <a:ext cx="3547110" cy="2904490"/>
          </a:xfrm>
          <a:prstGeom prst="rect">
            <a:avLst/>
          </a:prstGeom>
        </p:spPr>
      </p:pic>
      <p:sp>
        <p:nvSpPr>
          <p:cNvPr id="2" name="文本框 1"/>
          <p:cNvSpPr txBox="true"/>
          <p:nvPr/>
        </p:nvSpPr>
        <p:spPr>
          <a:xfrm>
            <a:off x="5926455" y="6351270"/>
            <a:ext cx="6110605" cy="368300"/>
          </a:xfrm>
          <a:prstGeom prst="rect">
            <a:avLst/>
          </a:prstGeom>
          <a:noFill/>
        </p:spPr>
        <p:txBody>
          <a:bodyPr wrap="square" rtlCol="0">
            <a:spAutoFit/>
          </a:bodyPr>
          <a:p>
            <a:pPr algn="l"/>
            <a:r>
              <a:rPr lang="zh-CN" altLang="zh-CN">
                <a:solidFill>
                  <a:schemeClr val="bg1">
                    <a:lumMod val="50000"/>
                  </a:schemeClr>
                </a:solidFill>
                <a:sym typeface="+mn-ea"/>
              </a:rPr>
              <a:t>湘西州人力资源和社会保障局</a:t>
            </a:r>
            <a:r>
              <a:rPr lang="en-US" altLang="zh-CN">
                <a:solidFill>
                  <a:schemeClr val="bg1">
                    <a:lumMod val="50000"/>
                  </a:schemeClr>
                </a:solidFill>
                <a:sym typeface="+mn-ea"/>
              </a:rPr>
              <a:t>--</a:t>
            </a:r>
            <a:r>
              <a:rPr lang="zh-CN" altLang="en-US">
                <a:solidFill>
                  <a:schemeClr val="bg1">
                    <a:lumMod val="50000"/>
                  </a:schemeClr>
                </a:solidFill>
                <a:sym typeface="+mn-ea"/>
              </a:rPr>
              <a:t>劳动关系和农民工工作科</a:t>
            </a:r>
            <a:endParaRPr lang="zh-CN" altLang="en-US">
              <a:solidFill>
                <a:schemeClr val="bg1">
                  <a:lumMod val="50000"/>
                </a:schemeClr>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3000">
        <p15:prstTrans prst="wind"/>
      </p:transition>
    </mc:Choice>
    <mc:Fallback>
      <p:transition spd="slow" advTm="3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63880" y="645795"/>
            <a:ext cx="3600450" cy="1080135"/>
          </a:xfrm>
          <a:prstGeom prst="rect">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smtClean="0">
              <a:ln>
                <a:noFill/>
              </a:ln>
              <a:solidFill>
                <a:schemeClr val="tx1"/>
              </a:solidFill>
              <a:effectLst/>
              <a:latin typeface="Arial" panose="02080604020202020204" pitchFamily="34" charset="0"/>
              <a:ea typeface="宋体" pitchFamily="2" charset="-122"/>
            </a:endParaRPr>
          </a:p>
        </p:txBody>
      </p:sp>
      <p:sp>
        <p:nvSpPr>
          <p:cNvPr id="4" name="箭头: V 形 30"/>
          <p:cNvSpPr/>
          <p:nvPr/>
        </p:nvSpPr>
        <p:spPr>
          <a:xfrm>
            <a:off x="1325245" y="859155"/>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39" name="箭头: V 形 38"/>
          <p:cNvSpPr/>
          <p:nvPr/>
        </p:nvSpPr>
        <p:spPr>
          <a:xfrm>
            <a:off x="1127760" y="862330"/>
            <a:ext cx="333375" cy="337820"/>
          </a:xfrm>
          <a:prstGeom prst="chevron">
            <a:avLst>
              <a:gd name="adj" fmla="val 637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6" name="箭头: V 形 39"/>
          <p:cNvSpPr/>
          <p:nvPr/>
        </p:nvSpPr>
        <p:spPr>
          <a:xfrm>
            <a:off x="929640" y="862330"/>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7" name="文本框 6"/>
          <p:cNvSpPr txBox="true"/>
          <p:nvPr/>
        </p:nvSpPr>
        <p:spPr>
          <a:xfrm>
            <a:off x="1816100" y="787400"/>
            <a:ext cx="7840980" cy="553085"/>
          </a:xfrm>
          <a:prstGeom prst="rect">
            <a:avLst/>
          </a:prstGeom>
          <a:noFill/>
        </p:spPr>
        <p:txBody>
          <a:bodyPr wrap="none" rtlCol="0">
            <a:spAutoFit/>
          </a:bodyPr>
          <a:p>
            <a:pPr algn="l"/>
            <a:r>
              <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rPr>
              <a:t>调整最低工资标准，劳动者能得到哪些实惠？</a:t>
            </a:r>
            <a:endPar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endParaRPr>
          </a:p>
        </p:txBody>
      </p:sp>
      <p:grpSp>
        <p:nvGrpSpPr>
          <p:cNvPr id="44" name="组合 43"/>
          <p:cNvGrpSpPr/>
          <p:nvPr/>
        </p:nvGrpSpPr>
        <p:grpSpPr>
          <a:xfrm>
            <a:off x="1263015" y="1510665"/>
            <a:ext cx="9632950" cy="3884930"/>
            <a:chOff x="3304156" y="1538755"/>
            <a:chExt cx="9417685" cy="3884930"/>
          </a:xfrm>
        </p:grpSpPr>
        <p:sp>
          <p:nvSpPr>
            <p:cNvPr id="45" name="矩形 25"/>
            <p:cNvSpPr>
              <a:spLocks noChangeArrowheads="true"/>
            </p:cNvSpPr>
            <p:nvPr/>
          </p:nvSpPr>
          <p:spPr bwMode="auto">
            <a:xfrm>
              <a:off x="3502276" y="1639085"/>
              <a:ext cx="9062085" cy="3784600"/>
            </a:xfrm>
            <a:prstGeom prst="rect">
              <a:avLst/>
            </a:prstGeom>
            <a:ln w="9525">
              <a:noFill/>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l" eaLnBrk="1" latinLnBrk="0" hangingPunct="1">
                <a:lnSpc>
                  <a:spcPts val="4800"/>
                </a:lnSpc>
              </a:pPr>
              <a:r>
                <a:rPr lang="en-US" altLang="zh-CN" sz="2500" dirty="0">
                  <a:solidFill>
                    <a:schemeClr val="bg1"/>
                  </a:solidFill>
                  <a:latin typeface="+mn-lt"/>
                  <a:ea typeface="+mn-ea"/>
                  <a:cs typeface="+mn-ea"/>
                  <a:sym typeface="+mn-lt"/>
                </a:rPr>
                <a:t>     </a:t>
              </a:r>
              <a:r>
                <a:rPr lang="zh-CN" altLang="en-US" sz="2500" dirty="0">
                  <a:solidFill>
                    <a:schemeClr val="bg1"/>
                  </a:solidFill>
                  <a:latin typeface="+mn-lt"/>
                  <a:ea typeface="+mn-ea"/>
                  <a:cs typeface="+mn-ea"/>
                  <a:sym typeface="+mn-lt"/>
                </a:rPr>
                <a:t>调整最低工资标准，部分企业职工工资会提高，主要是部分制造业、零售业、服务业等劳动密集型行业中，初入职员工、低技能员工和辅助岗位员工，其他收入较低的劳动者工资也会相应提高。随着工资的增长，加班费标准也应当相应提高。另外，与最低工资标准相关的待遇，如病假待遇、基本生活费等也会相应提高。</a:t>
              </a:r>
              <a:endParaRPr lang="zh-CN" altLang="en-US" sz="2500" dirty="0">
                <a:solidFill>
                  <a:schemeClr val="bg1"/>
                </a:solidFill>
                <a:latin typeface="+mn-lt"/>
                <a:ea typeface="+mn-ea"/>
                <a:cs typeface="+mn-ea"/>
                <a:sym typeface="+mn-lt"/>
              </a:endParaRPr>
            </a:p>
          </p:txBody>
        </p:sp>
        <p:sp>
          <p:nvSpPr>
            <p:cNvPr id="47" name="矩形: 圆角 1"/>
            <p:cNvSpPr/>
            <p:nvPr/>
          </p:nvSpPr>
          <p:spPr bwMode="auto">
            <a:xfrm>
              <a:off x="3304156" y="1538755"/>
              <a:ext cx="9417685" cy="3696970"/>
            </a:xfrm>
            <a:prstGeom prst="roundRect">
              <a:avLst/>
            </a:prstGeom>
            <a:noFill/>
            <a:ln w="9525" cap="flat" cmpd="sng" algn="ctr">
              <a:noFill/>
              <a:prstDash val="solid"/>
              <a:round/>
              <a:headEnd type="none" w="med" len="med"/>
              <a:tailEnd type="none" w="med" len="med"/>
            </a:ln>
          </p:spPr>
          <p:txBody>
            <a:bodyPr vert="horz" wrap="square" lIns="91440" tIns="45720" rIns="91440" bIns="45720" numCol="1" rtlCol="0"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a:ln>
                  <a:noFill/>
                </a:ln>
                <a:solidFill>
                  <a:schemeClr val="tx1"/>
                </a:solidFill>
                <a:effectLst/>
                <a:latin typeface="Arial" panose="02080604020202020204" pitchFamily="34" charset="0"/>
                <a:ea typeface="宋体" pitchFamily="2" charset="-122"/>
              </a:endParaRPr>
            </a:p>
          </p:txBody>
        </p:sp>
      </p:grpSp>
      <p:sp>
        <p:nvSpPr>
          <p:cNvPr id="2" name="文本框 1"/>
          <p:cNvSpPr txBox="true"/>
          <p:nvPr/>
        </p:nvSpPr>
        <p:spPr>
          <a:xfrm>
            <a:off x="5927725" y="6416040"/>
            <a:ext cx="6020435" cy="368300"/>
          </a:xfrm>
          <a:prstGeom prst="rect">
            <a:avLst/>
          </a:prstGeom>
          <a:noFill/>
        </p:spPr>
        <p:txBody>
          <a:bodyPr wrap="square" rtlCol="0">
            <a:spAutoFit/>
          </a:bodyPr>
          <a:p>
            <a:pPr algn="l"/>
            <a:r>
              <a:rPr lang="zh-CN" altLang="zh-CN">
                <a:solidFill>
                  <a:schemeClr val="bg1">
                    <a:lumMod val="50000"/>
                  </a:schemeClr>
                </a:solidFill>
                <a:sym typeface="+mn-ea"/>
              </a:rPr>
              <a:t>湘西州人力资源和社会保障局</a:t>
            </a:r>
            <a:r>
              <a:rPr lang="en-US" altLang="zh-CN">
                <a:solidFill>
                  <a:schemeClr val="bg1">
                    <a:lumMod val="50000"/>
                  </a:schemeClr>
                </a:solidFill>
                <a:sym typeface="+mn-ea"/>
              </a:rPr>
              <a:t>--</a:t>
            </a:r>
            <a:r>
              <a:rPr lang="zh-CN" altLang="en-US">
                <a:solidFill>
                  <a:schemeClr val="bg1">
                    <a:lumMod val="50000"/>
                  </a:schemeClr>
                </a:solidFill>
                <a:sym typeface="+mn-ea"/>
              </a:rPr>
              <a:t>劳动关系和农民工工作科</a:t>
            </a:r>
            <a:endParaRPr lang="zh-CN" altLang="en-US">
              <a:solidFill>
                <a:schemeClr val="bg1">
                  <a:lumMod val="50000"/>
                </a:schemeClr>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3000">
        <p15:prstTrans prst="wind"/>
      </p:transition>
    </mc:Choice>
    <mc:Fallback>
      <p:transition spd="slow" advTm="3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63880" y="645795"/>
            <a:ext cx="3600450" cy="1080135"/>
          </a:xfrm>
          <a:prstGeom prst="rect">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smtClean="0">
              <a:ln>
                <a:noFill/>
              </a:ln>
              <a:solidFill>
                <a:schemeClr val="tx1"/>
              </a:solidFill>
              <a:effectLst/>
              <a:latin typeface="Arial" panose="02080604020202020204" pitchFamily="34" charset="0"/>
              <a:ea typeface="宋体" pitchFamily="2" charset="-122"/>
            </a:endParaRPr>
          </a:p>
        </p:txBody>
      </p:sp>
      <p:sp>
        <p:nvSpPr>
          <p:cNvPr id="4" name="箭头: V 形 30"/>
          <p:cNvSpPr/>
          <p:nvPr/>
        </p:nvSpPr>
        <p:spPr>
          <a:xfrm>
            <a:off x="1325245" y="743585"/>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39" name="箭头: V 形 38"/>
          <p:cNvSpPr/>
          <p:nvPr/>
        </p:nvSpPr>
        <p:spPr>
          <a:xfrm>
            <a:off x="1127760" y="746760"/>
            <a:ext cx="333375" cy="337820"/>
          </a:xfrm>
          <a:prstGeom prst="chevron">
            <a:avLst>
              <a:gd name="adj" fmla="val 637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6" name="箭头: V 形 39"/>
          <p:cNvSpPr/>
          <p:nvPr/>
        </p:nvSpPr>
        <p:spPr>
          <a:xfrm>
            <a:off x="929640" y="746760"/>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7" name="文本框 6"/>
          <p:cNvSpPr txBox="true"/>
          <p:nvPr/>
        </p:nvSpPr>
        <p:spPr>
          <a:xfrm>
            <a:off x="1816100" y="671830"/>
            <a:ext cx="7840980" cy="553085"/>
          </a:xfrm>
          <a:prstGeom prst="rect">
            <a:avLst/>
          </a:prstGeom>
          <a:noFill/>
        </p:spPr>
        <p:txBody>
          <a:bodyPr wrap="none" rtlCol="0">
            <a:spAutoFit/>
          </a:bodyPr>
          <a:p>
            <a:pPr algn="l"/>
            <a:r>
              <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rPr>
              <a:t>最低工资标准适用于哪些用人单位和劳动者？</a:t>
            </a:r>
            <a:endPar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endParaRPr>
          </a:p>
        </p:txBody>
      </p:sp>
      <p:grpSp>
        <p:nvGrpSpPr>
          <p:cNvPr id="44" name="组合 43"/>
          <p:cNvGrpSpPr/>
          <p:nvPr/>
        </p:nvGrpSpPr>
        <p:grpSpPr>
          <a:xfrm>
            <a:off x="929005" y="1130300"/>
            <a:ext cx="10373995" cy="2016125"/>
            <a:chOff x="3304156" y="1359500"/>
            <a:chExt cx="9417685" cy="3876225"/>
          </a:xfrm>
        </p:grpSpPr>
        <p:sp>
          <p:nvSpPr>
            <p:cNvPr id="45" name="矩形 25"/>
            <p:cNvSpPr>
              <a:spLocks noChangeArrowheads="true"/>
            </p:cNvSpPr>
            <p:nvPr/>
          </p:nvSpPr>
          <p:spPr bwMode="auto">
            <a:xfrm>
              <a:off x="3368143" y="1359500"/>
              <a:ext cx="9353698" cy="3503863"/>
            </a:xfrm>
            <a:prstGeom prst="rect">
              <a:avLst/>
            </a:prstGeom>
            <a:ln w="9525">
              <a:noFill/>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l" eaLnBrk="1" latinLnBrk="0" hangingPunct="1">
                <a:lnSpc>
                  <a:spcPts val="4500"/>
                </a:lnSpc>
              </a:pPr>
              <a:r>
                <a:rPr lang="en-US" altLang="zh-CN" sz="2500" dirty="0">
                  <a:solidFill>
                    <a:schemeClr val="bg1"/>
                  </a:solidFill>
                  <a:latin typeface="+mn-lt"/>
                  <a:ea typeface="+mn-ea"/>
                  <a:cs typeface="+mn-ea"/>
                  <a:sym typeface="+mn-lt"/>
                </a:rPr>
                <a:t>     </a:t>
              </a:r>
              <a:r>
                <a:rPr lang="zh-CN" altLang="en-US" sz="2500" dirty="0">
                  <a:solidFill>
                    <a:schemeClr val="bg1"/>
                  </a:solidFill>
                  <a:latin typeface="+mn-lt"/>
                  <a:ea typeface="+mn-ea"/>
                  <a:cs typeface="+mn-ea"/>
                  <a:sym typeface="+mn-lt"/>
                </a:rPr>
                <a:t>最低工资标准适用于区域内的企业、民办非企业单位、有雇工的个体工商户和与之形成劳动关系的劳动者；国家机关、事业单位、社会团体和与其建立劳动关系的劳动者。</a:t>
              </a:r>
              <a:endParaRPr lang="zh-CN" altLang="en-US" sz="2500" dirty="0">
                <a:solidFill>
                  <a:schemeClr val="bg1"/>
                </a:solidFill>
                <a:latin typeface="+mn-lt"/>
                <a:ea typeface="+mn-ea"/>
                <a:cs typeface="+mn-ea"/>
                <a:sym typeface="+mn-lt"/>
              </a:endParaRPr>
            </a:p>
          </p:txBody>
        </p:sp>
        <p:sp>
          <p:nvSpPr>
            <p:cNvPr id="47" name="矩形: 圆角 1"/>
            <p:cNvSpPr/>
            <p:nvPr/>
          </p:nvSpPr>
          <p:spPr bwMode="auto">
            <a:xfrm>
              <a:off x="3304156" y="1538755"/>
              <a:ext cx="9417685" cy="3696970"/>
            </a:xfrm>
            <a:prstGeom prst="roundRect">
              <a:avLst/>
            </a:prstGeom>
            <a:noFill/>
            <a:ln w="9525" cap="flat" cmpd="sng" algn="ctr">
              <a:noFill/>
              <a:prstDash val="solid"/>
              <a:round/>
              <a:headEnd type="none" w="med" len="med"/>
              <a:tailEnd type="none" w="med" len="med"/>
            </a:ln>
          </p:spPr>
          <p:txBody>
            <a:bodyPr vert="horz" wrap="square" lIns="91440" tIns="45720" rIns="91440" bIns="45720" numCol="1" rtlCol="0"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a:ln>
                  <a:noFill/>
                </a:ln>
                <a:solidFill>
                  <a:schemeClr val="tx1"/>
                </a:solidFill>
                <a:effectLst/>
                <a:latin typeface="Arial" panose="02080604020202020204" pitchFamily="34" charset="0"/>
                <a:ea typeface="宋体" pitchFamily="2" charset="-122"/>
              </a:endParaRPr>
            </a:p>
          </p:txBody>
        </p:sp>
      </p:grpSp>
      <p:sp>
        <p:nvSpPr>
          <p:cNvPr id="2" name="箭头: V 形 30"/>
          <p:cNvSpPr/>
          <p:nvPr/>
        </p:nvSpPr>
        <p:spPr>
          <a:xfrm>
            <a:off x="1325245" y="3359785"/>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5" name="箭头: V 形 38"/>
          <p:cNvSpPr/>
          <p:nvPr/>
        </p:nvSpPr>
        <p:spPr>
          <a:xfrm>
            <a:off x="1127760" y="3362960"/>
            <a:ext cx="333375" cy="337820"/>
          </a:xfrm>
          <a:prstGeom prst="chevron">
            <a:avLst>
              <a:gd name="adj" fmla="val 637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8" name="箭头: V 形 39"/>
          <p:cNvSpPr/>
          <p:nvPr/>
        </p:nvSpPr>
        <p:spPr>
          <a:xfrm>
            <a:off x="929640" y="3362960"/>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9" name="文本框 8"/>
          <p:cNvSpPr txBox="true"/>
          <p:nvPr/>
        </p:nvSpPr>
        <p:spPr>
          <a:xfrm>
            <a:off x="1816100" y="3288030"/>
            <a:ext cx="9372600" cy="553085"/>
          </a:xfrm>
          <a:prstGeom prst="rect">
            <a:avLst/>
          </a:prstGeom>
          <a:noFill/>
        </p:spPr>
        <p:txBody>
          <a:bodyPr wrap="none" rtlCol="0">
            <a:spAutoFit/>
            <a:scene3d>
              <a:camera prst="orthographicFront"/>
              <a:lightRig rig="threePt" dir="t"/>
            </a:scene3d>
          </a:bodyPr>
          <a:p>
            <a:pPr algn="l"/>
            <a:r>
              <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rPr>
              <a:t>月最低工资标准与小时最低工资标准适用范围是什么？</a:t>
            </a:r>
            <a:endPar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endParaRPr>
          </a:p>
        </p:txBody>
      </p:sp>
      <p:grpSp>
        <p:nvGrpSpPr>
          <p:cNvPr id="15" name="组合 14"/>
          <p:cNvGrpSpPr/>
          <p:nvPr/>
        </p:nvGrpSpPr>
        <p:grpSpPr>
          <a:xfrm>
            <a:off x="998855" y="3770630"/>
            <a:ext cx="10303510" cy="2452371"/>
            <a:chOff x="3303576" y="1083562"/>
            <a:chExt cx="9418265" cy="4715225"/>
          </a:xfrm>
        </p:grpSpPr>
        <p:sp>
          <p:nvSpPr>
            <p:cNvPr id="16" name="矩形 25"/>
            <p:cNvSpPr>
              <a:spLocks noChangeArrowheads="true"/>
            </p:cNvSpPr>
            <p:nvPr/>
          </p:nvSpPr>
          <p:spPr bwMode="auto">
            <a:xfrm>
              <a:off x="3303576" y="1083562"/>
              <a:ext cx="9418265" cy="4613887"/>
            </a:xfrm>
            <a:prstGeom prst="rect">
              <a:avLst/>
            </a:prstGeom>
            <a:ln w="9525">
              <a:noFill/>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l" eaLnBrk="1" latinLnBrk="0" hangingPunct="1">
                <a:lnSpc>
                  <a:spcPts val="4500"/>
                </a:lnSpc>
              </a:pPr>
              <a:r>
                <a:rPr lang="en-US" altLang="zh-CN" sz="2500" dirty="0">
                  <a:solidFill>
                    <a:schemeClr val="bg1"/>
                  </a:solidFill>
                  <a:latin typeface="+mn-lt"/>
                  <a:ea typeface="+mn-ea"/>
                  <a:cs typeface="+mn-ea"/>
                  <a:sym typeface="+mn-lt"/>
                </a:rPr>
                <a:t>     </a:t>
              </a:r>
              <a:r>
                <a:rPr lang="zh-CN" altLang="en-US" sz="2500" dirty="0">
                  <a:solidFill>
                    <a:schemeClr val="bg1"/>
                  </a:solidFill>
                  <a:latin typeface="+mn-lt"/>
                  <a:ea typeface="+mn-ea"/>
                  <a:cs typeface="+mn-ea"/>
                  <a:sym typeface="+mn-lt"/>
                </a:rPr>
                <a:t>月最低工资标准适用于全日制就业劳动者，小时最低工资标准适用于非全日制就业劳动者。根据《劳动合同法》有关规定，非全日制用工，是指以小时计酬为主，劳动者在同一用人单位一般平均每日工作时间不超过4小时，每周工作时间累计不超过24小时的用工形式。</a:t>
              </a:r>
              <a:endParaRPr lang="zh-CN" altLang="en-US" sz="2500" dirty="0">
                <a:solidFill>
                  <a:schemeClr val="bg1"/>
                </a:solidFill>
                <a:latin typeface="+mn-lt"/>
                <a:ea typeface="+mn-ea"/>
                <a:cs typeface="+mn-ea"/>
                <a:sym typeface="+mn-lt"/>
              </a:endParaRPr>
            </a:p>
          </p:txBody>
        </p:sp>
        <p:sp>
          <p:nvSpPr>
            <p:cNvPr id="17" name="矩形: 圆角 1"/>
            <p:cNvSpPr/>
            <p:nvPr/>
          </p:nvSpPr>
          <p:spPr bwMode="auto">
            <a:xfrm>
              <a:off x="3304156" y="1401004"/>
              <a:ext cx="9417685" cy="4397783"/>
            </a:xfrm>
            <a:prstGeom prst="roundRect">
              <a:avLst/>
            </a:prstGeom>
            <a:noFill/>
            <a:ln w="9525" cap="flat" cmpd="sng" algn="ctr">
              <a:noFill/>
              <a:prstDash val="solid"/>
              <a:round/>
              <a:headEnd type="none" w="med" len="med"/>
              <a:tailEnd type="none" w="med" len="med"/>
            </a:ln>
          </p:spPr>
          <p:txBody>
            <a:bodyPr vert="horz" wrap="square" lIns="91440" tIns="45720" rIns="91440" bIns="45720" numCol="1" rtlCol="0"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a:ln>
                  <a:noFill/>
                </a:ln>
                <a:solidFill>
                  <a:schemeClr val="tx1"/>
                </a:solidFill>
                <a:effectLst/>
                <a:latin typeface="Arial" panose="02080604020202020204" pitchFamily="34" charset="0"/>
                <a:ea typeface="宋体" pitchFamily="2" charset="-122"/>
              </a:endParaRPr>
            </a:p>
          </p:txBody>
        </p:sp>
      </p:grpSp>
      <p:sp>
        <p:nvSpPr>
          <p:cNvPr id="10" name="文本框 9"/>
          <p:cNvSpPr txBox="true"/>
          <p:nvPr/>
        </p:nvSpPr>
        <p:spPr>
          <a:xfrm>
            <a:off x="5829300" y="6372225"/>
            <a:ext cx="5842000" cy="645160"/>
          </a:xfrm>
          <a:prstGeom prst="rect">
            <a:avLst/>
          </a:prstGeom>
          <a:noFill/>
        </p:spPr>
        <p:txBody>
          <a:bodyPr wrap="square" rtlCol="0">
            <a:spAutoFit/>
          </a:bodyPr>
          <a:p>
            <a:pPr algn="l"/>
            <a:r>
              <a:rPr lang="zh-CN" altLang="zh-CN">
                <a:solidFill>
                  <a:schemeClr val="bg1">
                    <a:lumMod val="50000"/>
                  </a:schemeClr>
                </a:solidFill>
                <a:sym typeface="+mn-ea"/>
              </a:rPr>
              <a:t>湘西州人力资源和社会保障局</a:t>
            </a:r>
            <a:r>
              <a:rPr lang="en-US" altLang="zh-CN">
                <a:solidFill>
                  <a:schemeClr val="bg1">
                    <a:lumMod val="50000"/>
                  </a:schemeClr>
                </a:solidFill>
                <a:sym typeface="+mn-ea"/>
              </a:rPr>
              <a:t>--</a:t>
            </a:r>
            <a:r>
              <a:rPr lang="zh-CN" altLang="en-US">
                <a:solidFill>
                  <a:schemeClr val="bg1">
                    <a:lumMod val="50000"/>
                  </a:schemeClr>
                </a:solidFill>
                <a:sym typeface="+mn-ea"/>
              </a:rPr>
              <a:t>劳动关系和农民工工作科</a:t>
            </a:r>
            <a:endParaRPr lang="zh-CN" altLang="en-US">
              <a:solidFill>
                <a:schemeClr val="bg1">
                  <a:lumMod val="50000"/>
                </a:schemeClr>
              </a:solidFill>
            </a:endParaRPr>
          </a:p>
          <a:p>
            <a:endParaRPr lang="zh-CN" altLang="en-US">
              <a:solidFill>
                <a:schemeClr val="bg1">
                  <a:lumMod val="50000"/>
                </a:schemeClr>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3000">
        <p15:prstTrans prst="wind"/>
      </p:transition>
    </mc:Choice>
    <mc:Fallback>
      <p:transition spd="slow" advTm="3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63880" y="645795"/>
            <a:ext cx="3600450" cy="1080135"/>
          </a:xfrm>
          <a:prstGeom prst="rect">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smtClean="0">
              <a:ln>
                <a:noFill/>
              </a:ln>
              <a:solidFill>
                <a:schemeClr val="tx1"/>
              </a:solidFill>
              <a:effectLst/>
              <a:latin typeface="Arial" panose="02080604020202020204" pitchFamily="34" charset="0"/>
              <a:ea typeface="宋体" pitchFamily="2" charset="-122"/>
            </a:endParaRPr>
          </a:p>
        </p:txBody>
      </p:sp>
      <p:sp>
        <p:nvSpPr>
          <p:cNvPr id="4" name="箭头: V 形 30"/>
          <p:cNvSpPr/>
          <p:nvPr/>
        </p:nvSpPr>
        <p:spPr>
          <a:xfrm>
            <a:off x="1261745" y="756920"/>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39" name="箭头: V 形 38"/>
          <p:cNvSpPr/>
          <p:nvPr/>
        </p:nvSpPr>
        <p:spPr>
          <a:xfrm>
            <a:off x="1064260" y="760095"/>
            <a:ext cx="333375" cy="337820"/>
          </a:xfrm>
          <a:prstGeom prst="chevron">
            <a:avLst>
              <a:gd name="adj" fmla="val 637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6" name="箭头: V 形 39"/>
          <p:cNvSpPr/>
          <p:nvPr/>
        </p:nvSpPr>
        <p:spPr>
          <a:xfrm>
            <a:off x="866140" y="760095"/>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7" name="文本框 6"/>
          <p:cNvSpPr txBox="true"/>
          <p:nvPr/>
        </p:nvSpPr>
        <p:spPr>
          <a:xfrm>
            <a:off x="1752600" y="685165"/>
            <a:ext cx="5543550" cy="553085"/>
          </a:xfrm>
          <a:prstGeom prst="rect">
            <a:avLst/>
          </a:prstGeom>
          <a:noFill/>
        </p:spPr>
        <p:txBody>
          <a:bodyPr wrap="none" rtlCol="0">
            <a:spAutoFit/>
            <a:scene3d>
              <a:camera prst="orthographicFront"/>
              <a:lightRig rig="threePt" dir="t"/>
            </a:scene3d>
          </a:bodyPr>
          <a:p>
            <a:pPr algn="l"/>
            <a:r>
              <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rPr>
              <a:t>最低工资标准不包括哪些项目？</a:t>
            </a:r>
            <a:endPar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endParaRPr>
          </a:p>
        </p:txBody>
      </p:sp>
      <p:grpSp>
        <p:nvGrpSpPr>
          <p:cNvPr id="44" name="组合 43"/>
          <p:cNvGrpSpPr/>
          <p:nvPr/>
        </p:nvGrpSpPr>
        <p:grpSpPr>
          <a:xfrm>
            <a:off x="1816100" y="1234440"/>
            <a:ext cx="9798685" cy="4734291"/>
            <a:chOff x="3304156" y="1687129"/>
            <a:chExt cx="9561083" cy="9775376"/>
          </a:xfrm>
        </p:grpSpPr>
        <p:sp>
          <p:nvSpPr>
            <p:cNvPr id="45" name="矩形 25"/>
            <p:cNvSpPr>
              <a:spLocks noChangeArrowheads="true"/>
            </p:cNvSpPr>
            <p:nvPr/>
          </p:nvSpPr>
          <p:spPr bwMode="auto">
            <a:xfrm>
              <a:off x="3502094" y="1741643"/>
              <a:ext cx="9198299" cy="9720862"/>
            </a:xfrm>
            <a:prstGeom prst="rect">
              <a:avLst/>
            </a:prstGeom>
            <a:ln w="9525">
              <a:noFill/>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l" eaLnBrk="1" latinLnBrk="0" hangingPunct="1">
                <a:lnSpc>
                  <a:spcPts val="4000"/>
                </a:lnSpc>
              </a:pPr>
              <a:r>
                <a:rPr lang="en-US" altLang="zh-CN" sz="2500" dirty="0">
                  <a:solidFill>
                    <a:schemeClr val="bg1"/>
                  </a:solidFill>
                  <a:latin typeface="+mn-lt"/>
                  <a:ea typeface="+mn-ea"/>
                  <a:cs typeface="+mn-ea"/>
                  <a:sym typeface="+mn-lt"/>
                </a:rPr>
                <a:t>     </a:t>
              </a:r>
              <a:r>
                <a:rPr lang="zh-CN" altLang="en-US" sz="2500" dirty="0">
                  <a:solidFill>
                    <a:schemeClr val="bg1"/>
                  </a:solidFill>
                  <a:latin typeface="+mn-lt"/>
                  <a:ea typeface="+mn-ea"/>
                  <a:cs typeface="+mn-ea"/>
                  <a:sym typeface="+mn-lt"/>
                </a:rPr>
                <a:t>根据《最低工资规定》及有关规定，用人单位支付给劳动者的最低工资不包括下列各项：</a:t>
              </a:r>
              <a:endParaRPr lang="zh-CN" altLang="en-US" sz="2500" dirty="0">
                <a:solidFill>
                  <a:schemeClr val="bg1"/>
                </a:solidFill>
                <a:latin typeface="+mn-lt"/>
                <a:ea typeface="+mn-ea"/>
                <a:cs typeface="+mn-ea"/>
                <a:sym typeface="+mn-lt"/>
              </a:endParaRPr>
            </a:p>
            <a:p>
              <a:pPr algn="l" eaLnBrk="1" latinLnBrk="0" hangingPunct="1">
                <a:lnSpc>
                  <a:spcPts val="4000"/>
                </a:lnSpc>
              </a:pPr>
              <a:r>
                <a:rPr lang="zh-CN" altLang="en-US" sz="2500" dirty="0">
                  <a:solidFill>
                    <a:schemeClr val="bg1"/>
                  </a:solidFill>
                  <a:latin typeface="+mn-lt"/>
                  <a:ea typeface="+mn-ea"/>
                  <a:cs typeface="+mn-ea"/>
                  <a:sym typeface="+mn-lt"/>
                </a:rPr>
                <a:t>（一）加班加点工资；</a:t>
              </a:r>
              <a:endParaRPr lang="zh-CN" altLang="en-US" sz="2500" dirty="0">
                <a:solidFill>
                  <a:schemeClr val="bg1"/>
                </a:solidFill>
                <a:latin typeface="+mn-lt"/>
                <a:ea typeface="+mn-ea"/>
                <a:cs typeface="+mn-ea"/>
                <a:sym typeface="+mn-lt"/>
              </a:endParaRPr>
            </a:p>
            <a:p>
              <a:pPr algn="l" eaLnBrk="1" latinLnBrk="0" hangingPunct="1">
                <a:lnSpc>
                  <a:spcPts val="4000"/>
                </a:lnSpc>
              </a:pPr>
              <a:r>
                <a:rPr lang="zh-CN" altLang="en-US" sz="2500" dirty="0">
                  <a:solidFill>
                    <a:schemeClr val="bg1"/>
                  </a:solidFill>
                  <a:latin typeface="+mn-lt"/>
                  <a:ea typeface="+mn-ea"/>
                  <a:cs typeface="+mn-ea"/>
                  <a:sym typeface="+mn-lt"/>
                </a:rPr>
                <a:t>（二）中班、夜班、高温、低温、井下、有毒有害等特殊工作环境、</a:t>
              </a:r>
              <a:endParaRPr lang="zh-CN" altLang="en-US" sz="2500" dirty="0">
                <a:solidFill>
                  <a:schemeClr val="bg1"/>
                </a:solidFill>
                <a:latin typeface="+mn-lt"/>
                <a:ea typeface="+mn-ea"/>
                <a:cs typeface="+mn-ea"/>
                <a:sym typeface="+mn-lt"/>
              </a:endParaRPr>
            </a:p>
            <a:p>
              <a:pPr algn="l" eaLnBrk="1" latinLnBrk="0" hangingPunct="1">
                <a:lnSpc>
                  <a:spcPts val="4000"/>
                </a:lnSpc>
              </a:pPr>
              <a:r>
                <a:rPr lang="zh-CN" altLang="en-US" sz="2500" dirty="0">
                  <a:solidFill>
                    <a:schemeClr val="bg1"/>
                  </a:solidFill>
                  <a:latin typeface="+mn-lt"/>
                  <a:ea typeface="+mn-ea"/>
                  <a:cs typeface="+mn-ea"/>
                  <a:sym typeface="+mn-lt"/>
                </a:rPr>
                <a:t>       条件下的津贴；</a:t>
              </a:r>
              <a:endParaRPr lang="zh-CN" altLang="en-US" sz="2500" dirty="0">
                <a:solidFill>
                  <a:schemeClr val="bg1"/>
                </a:solidFill>
                <a:latin typeface="+mn-lt"/>
                <a:ea typeface="+mn-ea"/>
                <a:cs typeface="+mn-ea"/>
                <a:sym typeface="+mn-lt"/>
              </a:endParaRPr>
            </a:p>
            <a:p>
              <a:pPr algn="l" eaLnBrk="1" latinLnBrk="0" hangingPunct="1">
                <a:lnSpc>
                  <a:spcPts val="4000"/>
                </a:lnSpc>
              </a:pPr>
              <a:r>
                <a:rPr lang="zh-CN" altLang="en-US" sz="2500" dirty="0">
                  <a:solidFill>
                    <a:schemeClr val="bg1"/>
                  </a:solidFill>
                  <a:latin typeface="+mn-lt"/>
                  <a:ea typeface="+mn-ea"/>
                  <a:cs typeface="+mn-ea"/>
                  <a:sym typeface="+mn-lt"/>
                </a:rPr>
                <a:t>（三）用人单位通过贴补伙食、住房等支付给劳动者的非货币性收</a:t>
              </a:r>
              <a:endParaRPr lang="zh-CN" altLang="en-US" sz="2500" dirty="0">
                <a:solidFill>
                  <a:schemeClr val="bg1"/>
                </a:solidFill>
                <a:latin typeface="+mn-lt"/>
                <a:ea typeface="+mn-ea"/>
                <a:cs typeface="+mn-ea"/>
                <a:sym typeface="+mn-lt"/>
              </a:endParaRPr>
            </a:p>
            <a:p>
              <a:pPr algn="l" eaLnBrk="1" latinLnBrk="0" hangingPunct="1">
                <a:lnSpc>
                  <a:spcPts val="4000"/>
                </a:lnSpc>
              </a:pPr>
              <a:r>
                <a:rPr lang="zh-CN" altLang="en-US" sz="2500" dirty="0">
                  <a:solidFill>
                    <a:schemeClr val="bg1"/>
                  </a:solidFill>
                  <a:latin typeface="+mn-lt"/>
                  <a:ea typeface="+mn-ea"/>
                  <a:cs typeface="+mn-ea"/>
                  <a:sym typeface="+mn-lt"/>
                </a:rPr>
                <a:t>       入；</a:t>
              </a:r>
              <a:endParaRPr lang="zh-CN" altLang="en-US" sz="2500" dirty="0">
                <a:solidFill>
                  <a:schemeClr val="bg1"/>
                </a:solidFill>
                <a:latin typeface="+mn-lt"/>
                <a:ea typeface="+mn-ea"/>
                <a:cs typeface="+mn-ea"/>
                <a:sym typeface="+mn-lt"/>
              </a:endParaRPr>
            </a:p>
            <a:p>
              <a:pPr algn="l" eaLnBrk="1" latinLnBrk="0" hangingPunct="1">
                <a:lnSpc>
                  <a:spcPts val="4000"/>
                </a:lnSpc>
              </a:pPr>
              <a:r>
                <a:rPr lang="zh-CN" altLang="en-US" sz="2500" dirty="0">
                  <a:solidFill>
                    <a:schemeClr val="bg1"/>
                  </a:solidFill>
                  <a:latin typeface="+mn-lt"/>
                  <a:ea typeface="+mn-ea"/>
                  <a:cs typeface="+mn-ea"/>
                  <a:sym typeface="+mn-lt"/>
                </a:rPr>
                <a:t>（四）用人单位依法为劳动者缴纳的各项社会保险费和住房公积金；</a:t>
              </a:r>
              <a:endParaRPr lang="zh-CN" altLang="en-US" sz="2500" dirty="0">
                <a:solidFill>
                  <a:schemeClr val="bg1"/>
                </a:solidFill>
                <a:latin typeface="+mn-lt"/>
                <a:ea typeface="+mn-ea"/>
                <a:cs typeface="+mn-ea"/>
                <a:sym typeface="+mn-lt"/>
              </a:endParaRPr>
            </a:p>
            <a:p>
              <a:pPr algn="l" eaLnBrk="1" latinLnBrk="0" hangingPunct="1">
                <a:lnSpc>
                  <a:spcPts val="4000"/>
                </a:lnSpc>
              </a:pPr>
              <a:r>
                <a:rPr lang="zh-CN" altLang="en-US" sz="2500" dirty="0">
                  <a:solidFill>
                    <a:schemeClr val="bg1"/>
                  </a:solidFill>
                  <a:latin typeface="+mn-lt"/>
                  <a:ea typeface="+mn-ea"/>
                  <a:cs typeface="+mn-ea"/>
                  <a:sym typeface="+mn-lt"/>
                </a:rPr>
                <a:t>（五）用人单位按照国家规定为劳动者提供的福利待遇。</a:t>
              </a:r>
              <a:endParaRPr lang="zh-CN" altLang="en-US" sz="2500" dirty="0">
                <a:solidFill>
                  <a:schemeClr val="bg1"/>
                </a:solidFill>
                <a:latin typeface="+mn-lt"/>
                <a:ea typeface="+mn-ea"/>
                <a:cs typeface="+mn-ea"/>
                <a:sym typeface="+mn-lt"/>
              </a:endParaRPr>
            </a:p>
          </p:txBody>
        </p:sp>
        <p:sp>
          <p:nvSpPr>
            <p:cNvPr id="47" name="矩形: 圆角 1"/>
            <p:cNvSpPr/>
            <p:nvPr/>
          </p:nvSpPr>
          <p:spPr bwMode="auto">
            <a:xfrm>
              <a:off x="3304156" y="1687129"/>
              <a:ext cx="9561083" cy="9261960"/>
            </a:xfrm>
            <a:prstGeom prst="roundRect">
              <a:avLst/>
            </a:prstGeom>
            <a:noFill/>
            <a:ln w="9525" cap="flat" cmpd="sng" algn="ctr">
              <a:noFill/>
              <a:prstDash val="solid"/>
              <a:round/>
              <a:headEnd type="none" w="med" len="med"/>
              <a:tailEnd type="none" w="med" len="med"/>
            </a:ln>
          </p:spPr>
          <p:txBody>
            <a:bodyPr vert="horz" wrap="square" lIns="91440" tIns="45720" rIns="91440" bIns="45720" numCol="1" rtlCol="0"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a:ln>
                  <a:noFill/>
                </a:ln>
                <a:solidFill>
                  <a:schemeClr val="tx1"/>
                </a:solidFill>
                <a:effectLst/>
                <a:latin typeface="Arial" panose="02080604020202020204" pitchFamily="34" charset="0"/>
                <a:ea typeface="宋体" pitchFamily="2" charset="-122"/>
              </a:endParaRPr>
            </a:p>
          </p:txBody>
        </p:sp>
      </p:grpSp>
      <p:pic>
        <p:nvPicPr>
          <p:cNvPr id="20" name="图片 19" descr="图片包含 图示&#10;&#10;描述已自动生成"/>
          <p:cNvPicPr>
            <a:picLocks noChangeAspect="true"/>
          </p:cNvPicPr>
          <p:nvPr/>
        </p:nvPicPr>
        <p:blipFill>
          <a:blip r:embed="rId1" cstate="print">
            <a:extLst>
              <a:ext uri="{28A0092B-C50C-407E-A947-70E740481C1C}">
                <a14:useLocalDpi xmlns:a14="http://schemas.microsoft.com/office/drawing/2010/main" val="false"/>
              </a:ext>
            </a:extLst>
          </a:blip>
          <a:stretch>
            <a:fillRect/>
          </a:stretch>
        </p:blipFill>
        <p:spPr>
          <a:xfrm>
            <a:off x="561340" y="2723515"/>
            <a:ext cx="1576070" cy="1576070"/>
          </a:xfrm>
          <a:prstGeom prst="rect">
            <a:avLst/>
          </a:prstGeom>
        </p:spPr>
      </p:pic>
      <p:sp>
        <p:nvSpPr>
          <p:cNvPr id="2" name="文本框 1"/>
          <p:cNvSpPr txBox="true"/>
          <p:nvPr/>
        </p:nvSpPr>
        <p:spPr>
          <a:xfrm>
            <a:off x="5784215" y="6372225"/>
            <a:ext cx="5925185" cy="368300"/>
          </a:xfrm>
          <a:prstGeom prst="rect">
            <a:avLst/>
          </a:prstGeom>
          <a:noFill/>
        </p:spPr>
        <p:txBody>
          <a:bodyPr wrap="square" rtlCol="0">
            <a:spAutoFit/>
          </a:bodyPr>
          <a:p>
            <a:pPr algn="l"/>
            <a:r>
              <a:rPr lang="zh-CN" altLang="zh-CN">
                <a:solidFill>
                  <a:schemeClr val="bg1">
                    <a:lumMod val="50000"/>
                  </a:schemeClr>
                </a:solidFill>
                <a:sym typeface="+mn-ea"/>
              </a:rPr>
              <a:t>湘西州人力资源和社会保障局</a:t>
            </a:r>
            <a:r>
              <a:rPr lang="en-US" altLang="zh-CN">
                <a:solidFill>
                  <a:schemeClr val="bg1">
                    <a:lumMod val="50000"/>
                  </a:schemeClr>
                </a:solidFill>
                <a:sym typeface="+mn-ea"/>
              </a:rPr>
              <a:t>--</a:t>
            </a:r>
            <a:r>
              <a:rPr lang="zh-CN" altLang="en-US">
                <a:solidFill>
                  <a:schemeClr val="bg1">
                    <a:lumMod val="50000"/>
                  </a:schemeClr>
                </a:solidFill>
                <a:sym typeface="+mn-ea"/>
              </a:rPr>
              <a:t>劳动关系和农民工工作科</a:t>
            </a:r>
            <a:endParaRPr lang="zh-CN" altLang="en-US">
              <a:solidFill>
                <a:schemeClr val="bg1">
                  <a:lumMod val="50000"/>
                </a:schemeClr>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3000">
        <p15:prstTrans prst="wind"/>
      </p:transition>
    </mc:Choice>
    <mc:Fallback>
      <p:transition spd="slow" advTm="3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63880" y="645795"/>
            <a:ext cx="3600450" cy="1080135"/>
          </a:xfrm>
          <a:prstGeom prst="rect">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smtClean="0">
              <a:ln>
                <a:noFill/>
              </a:ln>
              <a:solidFill>
                <a:schemeClr val="tx1"/>
              </a:solidFill>
              <a:effectLst/>
              <a:latin typeface="Arial" panose="02080604020202020204" pitchFamily="34" charset="0"/>
              <a:ea typeface="宋体" pitchFamily="2" charset="-122"/>
            </a:endParaRPr>
          </a:p>
        </p:txBody>
      </p:sp>
      <p:sp>
        <p:nvSpPr>
          <p:cNvPr id="4" name="箭头: V 形 30"/>
          <p:cNvSpPr/>
          <p:nvPr/>
        </p:nvSpPr>
        <p:spPr>
          <a:xfrm>
            <a:off x="1077595" y="800735"/>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39" name="箭头: V 形 38"/>
          <p:cNvSpPr/>
          <p:nvPr/>
        </p:nvSpPr>
        <p:spPr>
          <a:xfrm>
            <a:off x="880110" y="803910"/>
            <a:ext cx="333375" cy="337820"/>
          </a:xfrm>
          <a:prstGeom prst="chevron">
            <a:avLst>
              <a:gd name="adj" fmla="val 637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6" name="箭头: V 形 39"/>
          <p:cNvSpPr/>
          <p:nvPr/>
        </p:nvSpPr>
        <p:spPr>
          <a:xfrm>
            <a:off x="681990" y="803910"/>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7" name="文本框 6"/>
          <p:cNvSpPr txBox="true"/>
          <p:nvPr/>
        </p:nvSpPr>
        <p:spPr>
          <a:xfrm>
            <a:off x="1344930" y="742315"/>
            <a:ext cx="10521315" cy="553085"/>
          </a:xfrm>
          <a:prstGeom prst="rect">
            <a:avLst/>
          </a:prstGeom>
          <a:noFill/>
        </p:spPr>
        <p:txBody>
          <a:bodyPr wrap="none" rtlCol="0">
            <a:spAutoFit/>
            <a:scene3d>
              <a:camera prst="orthographicFront"/>
              <a:lightRig rig="threePt" dir="t"/>
            </a:scene3d>
          </a:bodyPr>
          <a:p>
            <a:pPr algn="l"/>
            <a:r>
              <a:rPr lang="zh-CN" altLang="en-US" sz="3000" b="1" kern="9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方正粗黑宋简体" panose="02000000000000000000" charset="-122"/>
                <a:ea typeface="方正粗黑宋简体" panose="02000000000000000000" charset="-122"/>
              </a:rPr>
              <a:t>用人单位对试用期人员的工资是不是可以低于最低工资标准？</a:t>
            </a:r>
            <a:endParaRPr lang="zh-CN" altLang="en-US" sz="3000" b="1" kern="9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方正粗黑宋简体" panose="02000000000000000000" charset="-122"/>
              <a:ea typeface="方正粗黑宋简体" panose="02000000000000000000" charset="-122"/>
            </a:endParaRPr>
          </a:p>
        </p:txBody>
      </p:sp>
      <p:grpSp>
        <p:nvGrpSpPr>
          <p:cNvPr id="44" name="组合 43"/>
          <p:cNvGrpSpPr/>
          <p:nvPr/>
        </p:nvGrpSpPr>
        <p:grpSpPr>
          <a:xfrm>
            <a:off x="1077595" y="1293495"/>
            <a:ext cx="10400664" cy="4897120"/>
            <a:chOff x="3251459" y="-819178"/>
            <a:chExt cx="10048797" cy="43874985"/>
          </a:xfrm>
        </p:grpSpPr>
        <p:sp>
          <p:nvSpPr>
            <p:cNvPr id="45" name="矩形 25"/>
            <p:cNvSpPr>
              <a:spLocks noChangeArrowheads="true"/>
            </p:cNvSpPr>
            <p:nvPr/>
          </p:nvSpPr>
          <p:spPr bwMode="auto">
            <a:xfrm>
              <a:off x="3252101" y="-819178"/>
              <a:ext cx="9853671" cy="11156489"/>
            </a:xfrm>
            <a:prstGeom prst="rect">
              <a:avLst/>
            </a:prstGeom>
            <a:ln w="9525">
              <a:noFill/>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l" eaLnBrk="1" latinLnBrk="0" hangingPunct="1">
                <a:lnSpc>
                  <a:spcPts val="4500"/>
                </a:lnSpc>
              </a:pPr>
              <a:r>
                <a:rPr lang="en-US" altLang="zh-CN" sz="2500" dirty="0">
                  <a:solidFill>
                    <a:schemeClr val="bg1"/>
                  </a:solidFill>
                  <a:latin typeface="+mn-lt"/>
                  <a:ea typeface="+mn-ea"/>
                  <a:cs typeface="+mn-ea"/>
                  <a:sym typeface="+mn-lt"/>
                </a:rPr>
                <a:t>     </a:t>
              </a:r>
              <a:r>
                <a:rPr lang="zh-CN" altLang="en-US" sz="2500" dirty="0">
                  <a:solidFill>
                    <a:schemeClr val="bg1"/>
                  </a:solidFill>
                  <a:latin typeface="+mn-lt"/>
                  <a:ea typeface="+mn-ea"/>
                  <a:cs typeface="+mn-ea"/>
                  <a:sym typeface="+mn-lt"/>
                </a:rPr>
                <a:t>根据《劳动合同法》规定，劳动者在试用期提供了正常劳动的，用人单位支付给劳动者的工资不得低于当地最低工资标准。</a:t>
              </a:r>
              <a:endParaRPr lang="zh-CN" altLang="en-US" sz="2500" dirty="0">
                <a:solidFill>
                  <a:schemeClr val="bg1"/>
                </a:solidFill>
                <a:latin typeface="+mn-lt"/>
                <a:ea typeface="+mn-ea"/>
                <a:cs typeface="+mn-ea"/>
                <a:sym typeface="+mn-lt"/>
              </a:endParaRPr>
            </a:p>
          </p:txBody>
        </p:sp>
        <p:sp>
          <p:nvSpPr>
            <p:cNvPr id="47" name="矩形: 圆角 1"/>
            <p:cNvSpPr/>
            <p:nvPr/>
          </p:nvSpPr>
          <p:spPr bwMode="auto">
            <a:xfrm>
              <a:off x="3251459" y="1877526"/>
              <a:ext cx="9417685" cy="9261960"/>
            </a:xfrm>
            <a:prstGeom prst="roundRect">
              <a:avLst/>
            </a:prstGeom>
            <a:noFill/>
            <a:ln w="9525" cap="flat" cmpd="sng" algn="ctr">
              <a:noFill/>
              <a:prstDash val="solid"/>
              <a:round/>
              <a:headEnd type="none" w="med" len="med"/>
              <a:tailEnd type="none" w="med" len="med"/>
            </a:ln>
          </p:spPr>
          <p:txBody>
            <a:bodyPr vert="horz" wrap="square" lIns="91440" tIns="45720" rIns="91440" bIns="45720" numCol="1" rtlCol="0"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a:ln>
                  <a:noFill/>
                </a:ln>
                <a:solidFill>
                  <a:schemeClr val="tx1"/>
                </a:solidFill>
                <a:effectLst/>
                <a:latin typeface="Arial" panose="02080604020202020204" pitchFamily="34" charset="0"/>
                <a:ea typeface="宋体" pitchFamily="2" charset="-122"/>
              </a:endParaRPr>
            </a:p>
          </p:txBody>
        </p:sp>
        <p:sp>
          <p:nvSpPr>
            <p:cNvPr id="14" name="矩形 25"/>
            <p:cNvSpPr>
              <a:spLocks noChangeArrowheads="true"/>
            </p:cNvSpPr>
            <p:nvPr/>
          </p:nvSpPr>
          <p:spPr bwMode="auto">
            <a:xfrm>
              <a:off x="6233152" y="21556382"/>
              <a:ext cx="7067104" cy="21499425"/>
            </a:xfrm>
            <a:prstGeom prst="rect">
              <a:avLst/>
            </a:prstGeom>
            <a:ln w="9525">
              <a:noFill/>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l" eaLnBrk="1" latinLnBrk="0" hangingPunct="1">
                <a:lnSpc>
                  <a:spcPts val="4500"/>
                </a:lnSpc>
              </a:pPr>
              <a:r>
                <a:rPr lang="en-US" altLang="zh-CN" sz="2500" dirty="0">
                  <a:solidFill>
                    <a:schemeClr val="bg1"/>
                  </a:solidFill>
                  <a:latin typeface="+mn-lt"/>
                  <a:ea typeface="+mn-ea"/>
                  <a:cs typeface="+mn-ea"/>
                  <a:sym typeface="+mn-lt"/>
                </a:rPr>
                <a:t>     </a:t>
              </a:r>
              <a:r>
                <a:rPr lang="zh-CN" altLang="en-US" sz="2500" dirty="0">
                  <a:solidFill>
                    <a:schemeClr val="bg1"/>
                  </a:solidFill>
                  <a:latin typeface="+mn-lt"/>
                  <a:ea typeface="+mn-ea"/>
                  <a:cs typeface="+mn-ea"/>
                  <a:sym typeface="+mn-lt"/>
                </a:rPr>
                <a:t>实行计件工资、提成工资等工资形式的用人单位，应当制定科学合理的劳动定额，并确定合理的计件（提成）工资标准和计算办法，支付给劳动者的工资不得低于当地最低工资标准。</a:t>
              </a:r>
              <a:endParaRPr lang="zh-CN" altLang="en-US" sz="2500" dirty="0">
                <a:solidFill>
                  <a:schemeClr val="bg1"/>
                </a:solidFill>
                <a:latin typeface="+mn-lt"/>
                <a:ea typeface="+mn-ea"/>
                <a:cs typeface="+mn-ea"/>
                <a:sym typeface="+mn-lt"/>
              </a:endParaRPr>
            </a:p>
          </p:txBody>
        </p:sp>
      </p:grpSp>
      <p:pic>
        <p:nvPicPr>
          <p:cNvPr id="10" name="图片 9" descr="图片包含 图形用户界面&#10;&#10;描述已自动生成"/>
          <p:cNvPicPr>
            <a:picLocks noChangeAspect="true"/>
          </p:cNvPicPr>
          <p:nvPr/>
        </p:nvPicPr>
        <p:blipFill>
          <a:blip r:embed="rId1" cstate="print">
            <a:extLst>
              <a:ext uri="{28A0092B-C50C-407E-A947-70E740481C1C}">
                <a14:useLocalDpi xmlns:a14="http://schemas.microsoft.com/office/drawing/2010/main" val="false"/>
              </a:ext>
            </a:extLst>
          </a:blip>
          <a:stretch>
            <a:fillRect/>
          </a:stretch>
        </p:blipFill>
        <p:spPr>
          <a:xfrm>
            <a:off x="237490" y="2807970"/>
            <a:ext cx="3809365" cy="3666490"/>
          </a:xfrm>
          <a:prstGeom prst="rect">
            <a:avLst/>
          </a:prstGeom>
        </p:spPr>
      </p:pic>
      <p:sp>
        <p:nvSpPr>
          <p:cNvPr id="9" name="箭头: V 形 30"/>
          <p:cNvSpPr/>
          <p:nvPr/>
        </p:nvSpPr>
        <p:spPr>
          <a:xfrm>
            <a:off x="3831590" y="2854960"/>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11" name="箭头: V 形 38"/>
          <p:cNvSpPr/>
          <p:nvPr/>
        </p:nvSpPr>
        <p:spPr>
          <a:xfrm>
            <a:off x="3634105" y="2858135"/>
            <a:ext cx="333375" cy="337820"/>
          </a:xfrm>
          <a:prstGeom prst="chevron">
            <a:avLst>
              <a:gd name="adj" fmla="val 637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12" name="箭头: V 形 39"/>
          <p:cNvSpPr/>
          <p:nvPr/>
        </p:nvSpPr>
        <p:spPr>
          <a:xfrm>
            <a:off x="3435985" y="2858135"/>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13" name="文本框 12"/>
          <p:cNvSpPr txBox="true"/>
          <p:nvPr/>
        </p:nvSpPr>
        <p:spPr>
          <a:xfrm>
            <a:off x="4077970" y="2790825"/>
            <a:ext cx="7458075" cy="1014730"/>
          </a:xfrm>
          <a:prstGeom prst="rect">
            <a:avLst/>
          </a:prstGeom>
          <a:noFill/>
        </p:spPr>
        <p:txBody>
          <a:bodyPr wrap="none" rtlCol="0">
            <a:spAutoFit/>
          </a:bodyPr>
          <a:p>
            <a:pPr algn="ctr"/>
            <a:r>
              <a:rPr lang="zh-CN" altLang="en-US" sz="3000" b="1" kern="9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方正粗黑宋简体" panose="02000000000000000000" charset="-122"/>
                <a:ea typeface="方正粗黑宋简体" panose="02000000000000000000" charset="-122"/>
              </a:rPr>
              <a:t>实行计件工资或提成工资等形式的用人单位</a:t>
            </a:r>
            <a:endParaRPr lang="zh-CN" altLang="en-US" sz="3000" b="1" kern="9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方正粗黑宋简体" panose="02000000000000000000" charset="-122"/>
              <a:ea typeface="方正粗黑宋简体" panose="02000000000000000000" charset="-122"/>
            </a:endParaRPr>
          </a:p>
          <a:p>
            <a:pPr algn="ctr"/>
            <a:r>
              <a:rPr lang="zh-CN" altLang="en-US" sz="3000" b="1" kern="9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方正粗黑宋简体" panose="02000000000000000000" charset="-122"/>
                <a:ea typeface="方正粗黑宋简体" panose="02000000000000000000" charset="-122"/>
              </a:rPr>
              <a:t>如何执行最低工资标准？</a:t>
            </a:r>
            <a:endParaRPr lang="zh-CN" altLang="en-US" sz="3000" b="1" kern="9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方正粗黑宋简体" panose="02000000000000000000" charset="-122"/>
              <a:ea typeface="方正粗黑宋简体" panose="02000000000000000000" charset="-122"/>
            </a:endParaRPr>
          </a:p>
        </p:txBody>
      </p:sp>
      <p:sp>
        <p:nvSpPr>
          <p:cNvPr id="2" name="文本框 1"/>
          <p:cNvSpPr txBox="true"/>
          <p:nvPr/>
        </p:nvSpPr>
        <p:spPr>
          <a:xfrm>
            <a:off x="5764530" y="6383020"/>
            <a:ext cx="5944870" cy="368300"/>
          </a:xfrm>
          <a:prstGeom prst="rect">
            <a:avLst/>
          </a:prstGeom>
          <a:noFill/>
        </p:spPr>
        <p:txBody>
          <a:bodyPr wrap="square" rtlCol="0">
            <a:spAutoFit/>
          </a:bodyPr>
          <a:p>
            <a:pPr algn="l"/>
            <a:r>
              <a:rPr lang="zh-CN" altLang="zh-CN">
                <a:solidFill>
                  <a:schemeClr val="bg1">
                    <a:lumMod val="50000"/>
                  </a:schemeClr>
                </a:solidFill>
                <a:sym typeface="+mn-ea"/>
              </a:rPr>
              <a:t>湘西州人力资源和社会保障局</a:t>
            </a:r>
            <a:r>
              <a:rPr lang="en-US" altLang="zh-CN">
                <a:solidFill>
                  <a:schemeClr val="bg1">
                    <a:lumMod val="50000"/>
                  </a:schemeClr>
                </a:solidFill>
                <a:sym typeface="+mn-ea"/>
              </a:rPr>
              <a:t>--</a:t>
            </a:r>
            <a:r>
              <a:rPr lang="zh-CN" altLang="en-US">
                <a:solidFill>
                  <a:schemeClr val="bg1">
                    <a:lumMod val="50000"/>
                  </a:schemeClr>
                </a:solidFill>
                <a:sym typeface="+mn-ea"/>
              </a:rPr>
              <a:t>劳动关系和农民工工作科</a:t>
            </a:r>
            <a:endParaRPr lang="zh-CN" altLang="en-US">
              <a:solidFill>
                <a:schemeClr val="bg1">
                  <a:lumMod val="50000"/>
                </a:schemeClr>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3000">
        <p15:prstTrans prst="wind"/>
      </p:transition>
    </mc:Choice>
    <mc:Fallback>
      <p:transition spd="slow" advTm="3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63880" y="645795"/>
            <a:ext cx="3600450" cy="1080135"/>
          </a:xfrm>
          <a:prstGeom prst="rect">
            <a:avLst/>
          </a:prstGeom>
          <a:solidFill>
            <a:schemeClr val="accent3"/>
          </a:solidFill>
          <a:ln w="9525" cap="flat" cmpd="sng" algn="ctr">
            <a:noFill/>
            <a:prstDash val="solid"/>
            <a:round/>
            <a:headEnd type="none" w="med" len="med"/>
            <a:tailEnd type="none" w="med" len="med"/>
          </a:ln>
        </p:spPr>
        <p:txBody>
          <a:bodyPr vert="horz" wrap="square" lIns="91440" tIns="45720" rIns="91440" bIns="45720" numCol="1"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smtClean="0">
              <a:ln>
                <a:noFill/>
              </a:ln>
              <a:solidFill>
                <a:schemeClr val="tx1"/>
              </a:solidFill>
              <a:effectLst/>
              <a:latin typeface="Arial" panose="02080604020202020204" pitchFamily="34" charset="0"/>
              <a:ea typeface="宋体" pitchFamily="2" charset="-122"/>
            </a:endParaRPr>
          </a:p>
        </p:txBody>
      </p:sp>
      <p:sp>
        <p:nvSpPr>
          <p:cNvPr id="4" name="箭头: V 形 30"/>
          <p:cNvSpPr/>
          <p:nvPr/>
        </p:nvSpPr>
        <p:spPr>
          <a:xfrm>
            <a:off x="1325245" y="859155"/>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39" name="箭头: V 形 38"/>
          <p:cNvSpPr/>
          <p:nvPr/>
        </p:nvSpPr>
        <p:spPr>
          <a:xfrm>
            <a:off x="1127760" y="862330"/>
            <a:ext cx="333375" cy="337820"/>
          </a:xfrm>
          <a:prstGeom prst="chevron">
            <a:avLst>
              <a:gd name="adj" fmla="val 6379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6" name="箭头: V 形 39"/>
          <p:cNvSpPr/>
          <p:nvPr/>
        </p:nvSpPr>
        <p:spPr>
          <a:xfrm>
            <a:off x="929640" y="862330"/>
            <a:ext cx="333375" cy="337820"/>
          </a:xfrm>
          <a:prstGeom prst="chevron">
            <a:avLst>
              <a:gd name="adj" fmla="val 637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dirty="0">
              <a:solidFill>
                <a:schemeClr val="tx1"/>
              </a:solidFill>
            </a:endParaRPr>
          </a:p>
        </p:txBody>
      </p:sp>
      <p:sp>
        <p:nvSpPr>
          <p:cNvPr id="7" name="文本框 6"/>
          <p:cNvSpPr txBox="true"/>
          <p:nvPr/>
        </p:nvSpPr>
        <p:spPr>
          <a:xfrm>
            <a:off x="1816100" y="787400"/>
            <a:ext cx="7458075" cy="553085"/>
          </a:xfrm>
          <a:prstGeom prst="rect">
            <a:avLst/>
          </a:prstGeom>
          <a:noFill/>
        </p:spPr>
        <p:txBody>
          <a:bodyPr wrap="none" rtlCol="0">
            <a:spAutoFit/>
          </a:bodyPr>
          <a:p>
            <a:pPr algn="l"/>
            <a:r>
              <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rPr>
              <a:t>如何保证调整后的最低工资标准落到实处？</a:t>
            </a:r>
            <a:endParaRPr lang="zh-CN" altLang="en-US" sz="3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粗黑宋简体" panose="02000000000000000000" charset="-122"/>
              <a:ea typeface="方正粗黑宋简体" panose="02000000000000000000" charset="-122"/>
            </a:endParaRPr>
          </a:p>
        </p:txBody>
      </p:sp>
      <p:grpSp>
        <p:nvGrpSpPr>
          <p:cNvPr id="44" name="组合 43"/>
          <p:cNvGrpSpPr/>
          <p:nvPr/>
        </p:nvGrpSpPr>
        <p:grpSpPr>
          <a:xfrm>
            <a:off x="993140" y="1223645"/>
            <a:ext cx="10325735" cy="4695190"/>
            <a:chOff x="3304156" y="1538755"/>
            <a:chExt cx="9417685" cy="4075259"/>
          </a:xfrm>
        </p:grpSpPr>
        <p:sp>
          <p:nvSpPr>
            <p:cNvPr id="45" name="矩形 25"/>
            <p:cNvSpPr>
              <a:spLocks noChangeArrowheads="true"/>
            </p:cNvSpPr>
            <p:nvPr/>
          </p:nvSpPr>
          <p:spPr bwMode="auto">
            <a:xfrm>
              <a:off x="3360913" y="1639066"/>
              <a:ext cx="9360348" cy="3974948"/>
            </a:xfrm>
            <a:prstGeom prst="rect">
              <a:avLst/>
            </a:prstGeom>
            <a:ln w="9525">
              <a:noFill/>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algn="l" eaLnBrk="1" latinLnBrk="0" hangingPunct="1">
                <a:lnSpc>
                  <a:spcPts val="3500"/>
                </a:lnSpc>
              </a:pPr>
              <a:r>
                <a:rPr lang="en-US" altLang="zh-CN" sz="2500" dirty="0">
                  <a:solidFill>
                    <a:schemeClr val="bg1"/>
                  </a:solidFill>
                  <a:latin typeface="+mn-lt"/>
                  <a:ea typeface="+mn-ea"/>
                  <a:cs typeface="+mn-ea"/>
                  <a:sym typeface="+mn-lt"/>
                </a:rPr>
                <a:t>     </a:t>
              </a:r>
              <a:r>
                <a:rPr lang="zh-CN" altLang="en-US" sz="2400" dirty="0">
                  <a:solidFill>
                    <a:schemeClr val="bg1"/>
                  </a:solidFill>
                  <a:latin typeface="+mn-lt"/>
                  <a:ea typeface="+mn-ea"/>
                  <a:cs typeface="+mn-ea"/>
                  <a:sym typeface="+mn-lt"/>
                </a:rPr>
                <a:t>调整最低工资标准涉及面广，社会影响大，关系着广大劳动者，尤其是低收入群体的切身利益。因此，各级人社部门要切实履行职责，认真抓好落实工作。</a:t>
              </a:r>
              <a:endParaRPr lang="zh-CN" altLang="en-US" sz="2400" dirty="0">
                <a:solidFill>
                  <a:schemeClr val="bg1"/>
                </a:solidFill>
                <a:latin typeface="+mn-lt"/>
                <a:ea typeface="+mn-ea"/>
                <a:cs typeface="+mn-ea"/>
                <a:sym typeface="+mn-lt"/>
              </a:endParaRPr>
            </a:p>
            <a:p>
              <a:pPr algn="l" eaLnBrk="1" latinLnBrk="0" hangingPunct="1">
                <a:lnSpc>
                  <a:spcPts val="3500"/>
                </a:lnSpc>
              </a:pPr>
              <a:r>
                <a:rPr lang="zh-CN" altLang="en-US" sz="2400" dirty="0">
                  <a:solidFill>
                    <a:schemeClr val="bg1"/>
                  </a:solidFill>
                  <a:latin typeface="+mn-lt"/>
                  <a:ea typeface="+mn-ea"/>
                  <a:cs typeface="+mn-ea"/>
                  <a:sym typeface="+mn-lt"/>
                </a:rPr>
                <a:t>一要采取多种形式，积极做好调整最低工资标准的宣传和政策咨询工作。二要加大劳动保障监察力度，督促检查用人单位严格执行最低工资保障制度。</a:t>
              </a:r>
              <a:endParaRPr lang="zh-CN" altLang="en-US" sz="2400" dirty="0">
                <a:solidFill>
                  <a:schemeClr val="bg1"/>
                </a:solidFill>
                <a:latin typeface="+mn-lt"/>
                <a:ea typeface="+mn-ea"/>
                <a:cs typeface="+mn-ea"/>
                <a:sym typeface="+mn-lt"/>
              </a:endParaRPr>
            </a:p>
            <a:p>
              <a:pPr algn="l" eaLnBrk="1" latinLnBrk="0" hangingPunct="1">
                <a:lnSpc>
                  <a:spcPts val="3500"/>
                </a:lnSpc>
              </a:pPr>
              <a:r>
                <a:rPr lang="zh-CN" altLang="en-US" sz="2400" dirty="0">
                  <a:solidFill>
                    <a:schemeClr val="bg1"/>
                  </a:solidFill>
                  <a:latin typeface="+mn-lt"/>
                  <a:ea typeface="+mn-ea"/>
                  <a:cs typeface="+mn-ea"/>
                  <a:sym typeface="+mn-lt"/>
                </a:rPr>
                <a:t>三要畅通投诉举报途径。要通过设立投诉举报电话，公开投诉信息网络等方式，及时受理劳动者投诉。对违反最低工资规定的用人单位，一经查实，将及时进行严肃处理。</a:t>
              </a:r>
              <a:endParaRPr lang="zh-CN" altLang="en-US" sz="2400" dirty="0">
                <a:solidFill>
                  <a:schemeClr val="bg1"/>
                </a:solidFill>
                <a:latin typeface="+mn-lt"/>
                <a:ea typeface="+mn-ea"/>
                <a:cs typeface="+mn-ea"/>
                <a:sym typeface="+mn-lt"/>
              </a:endParaRPr>
            </a:p>
            <a:p>
              <a:pPr algn="l" eaLnBrk="1" latinLnBrk="0" hangingPunct="1">
                <a:lnSpc>
                  <a:spcPts val="3500"/>
                </a:lnSpc>
              </a:pPr>
              <a:r>
                <a:rPr lang="zh-CN" altLang="en-US" sz="2400" dirty="0">
                  <a:solidFill>
                    <a:schemeClr val="bg1"/>
                  </a:solidFill>
                  <a:latin typeface="+mn-lt"/>
                  <a:ea typeface="+mn-ea"/>
                  <a:cs typeface="+mn-ea"/>
                  <a:sym typeface="+mn-lt"/>
                </a:rPr>
                <a:t>     湘西州劳动保障监察局的举报和投诉电话：</a:t>
              </a:r>
              <a:r>
                <a:rPr lang="zh-CN" altLang="en-US" sz="2400" dirty="0">
                  <a:solidFill>
                    <a:schemeClr val="bg1"/>
                  </a:solidFill>
                  <a:latin typeface="方正粗黑宋简体" panose="02000000000000000000" charset="-122"/>
                  <a:ea typeface="方正粗黑宋简体" panose="02000000000000000000" charset="-122"/>
                  <a:cs typeface="方正粗黑宋简体" panose="02000000000000000000" charset="-122"/>
                  <a:sym typeface="+mn-lt"/>
                </a:rPr>
                <a:t>07</a:t>
              </a:r>
              <a:r>
                <a:rPr lang="en-US" altLang="zh-CN" sz="2400" dirty="0">
                  <a:solidFill>
                    <a:schemeClr val="bg1"/>
                  </a:solidFill>
                  <a:latin typeface="方正粗黑宋简体" panose="02000000000000000000" charset="-122"/>
                  <a:ea typeface="方正粗黑宋简体" panose="02000000000000000000" charset="-122"/>
                  <a:cs typeface="方正粗黑宋简体" panose="02000000000000000000" charset="-122"/>
                  <a:sym typeface="+mn-lt"/>
                </a:rPr>
                <a:t>43</a:t>
              </a:r>
              <a:r>
                <a:rPr lang="zh-CN" altLang="en-US" sz="2400" dirty="0">
                  <a:solidFill>
                    <a:schemeClr val="bg1"/>
                  </a:solidFill>
                  <a:latin typeface="方正粗黑宋简体" panose="02000000000000000000" charset="-122"/>
                  <a:ea typeface="方正粗黑宋简体" panose="02000000000000000000" charset="-122"/>
                  <a:cs typeface="方正粗黑宋简体" panose="02000000000000000000" charset="-122"/>
                  <a:sym typeface="+mn-lt"/>
                </a:rPr>
                <a:t>－8</a:t>
              </a:r>
              <a:r>
                <a:rPr lang="en-US" altLang="zh-CN" sz="2400" dirty="0">
                  <a:solidFill>
                    <a:schemeClr val="bg1"/>
                  </a:solidFill>
                  <a:latin typeface="方正粗黑宋简体" panose="02000000000000000000" charset="-122"/>
                  <a:ea typeface="方正粗黑宋简体" panose="02000000000000000000" charset="-122"/>
                  <a:cs typeface="方正粗黑宋简体" panose="02000000000000000000" charset="-122"/>
                  <a:sym typeface="+mn-lt"/>
                </a:rPr>
                <a:t>238619</a:t>
              </a:r>
              <a:endParaRPr lang="zh-CN" altLang="en-US" sz="2400" dirty="0">
                <a:solidFill>
                  <a:schemeClr val="bg1"/>
                </a:solidFill>
                <a:latin typeface="+mn-lt"/>
                <a:ea typeface="+mn-ea"/>
                <a:cs typeface="+mn-ea"/>
                <a:sym typeface="+mn-lt"/>
              </a:endParaRPr>
            </a:p>
            <a:p>
              <a:pPr algn="l" eaLnBrk="1" latinLnBrk="0" hangingPunct="1">
                <a:lnSpc>
                  <a:spcPts val="3500"/>
                </a:lnSpc>
              </a:pPr>
              <a:r>
                <a:rPr lang="en-US" altLang="zh-CN" sz="2400" dirty="0">
                  <a:solidFill>
                    <a:schemeClr val="bg1"/>
                  </a:solidFill>
                  <a:latin typeface="+mn-lt"/>
                  <a:ea typeface="+mn-ea"/>
                  <a:cs typeface="+mn-ea"/>
                  <a:sym typeface="+mn-lt"/>
                </a:rPr>
                <a:t>     </a:t>
              </a:r>
              <a:r>
                <a:rPr lang="zh-CN" altLang="en-US" sz="2400" dirty="0">
                  <a:solidFill>
                    <a:schemeClr val="bg1"/>
                  </a:solidFill>
                  <a:latin typeface="+mn-lt"/>
                  <a:ea typeface="+mn-ea"/>
                  <a:cs typeface="+mn-ea"/>
                  <a:sym typeface="+mn-lt"/>
                </a:rPr>
                <a:t>湘西州人社局劳动关系和农民工工作科咨询电话：</a:t>
              </a:r>
              <a:r>
                <a:rPr lang="zh-CN" altLang="en-US" sz="2400" dirty="0">
                  <a:solidFill>
                    <a:schemeClr val="bg1"/>
                  </a:solidFill>
                  <a:latin typeface="方正粗黑宋简体" panose="02000000000000000000" charset="-122"/>
                  <a:ea typeface="方正粗黑宋简体" panose="02000000000000000000" charset="-122"/>
                  <a:cs typeface="方正粗黑宋简体" panose="02000000000000000000" charset="-122"/>
                  <a:sym typeface="+mn-lt"/>
                </a:rPr>
                <a:t>07</a:t>
              </a:r>
              <a:r>
                <a:rPr lang="en-US" altLang="zh-CN" sz="2400" dirty="0">
                  <a:solidFill>
                    <a:schemeClr val="bg1"/>
                  </a:solidFill>
                  <a:latin typeface="方正粗黑宋简体" panose="02000000000000000000" charset="-122"/>
                  <a:ea typeface="方正粗黑宋简体" panose="02000000000000000000" charset="-122"/>
                  <a:cs typeface="方正粗黑宋简体" panose="02000000000000000000" charset="-122"/>
                  <a:sym typeface="+mn-lt"/>
                </a:rPr>
                <a:t>43</a:t>
              </a:r>
              <a:r>
                <a:rPr lang="zh-CN" altLang="en-US" sz="2400" dirty="0">
                  <a:solidFill>
                    <a:schemeClr val="bg1"/>
                  </a:solidFill>
                  <a:latin typeface="方正粗黑宋简体" panose="02000000000000000000" charset="-122"/>
                  <a:ea typeface="方正粗黑宋简体" panose="02000000000000000000" charset="-122"/>
                  <a:cs typeface="方正粗黑宋简体" panose="02000000000000000000" charset="-122"/>
                  <a:sym typeface="+mn-lt"/>
                </a:rPr>
                <a:t>－8</a:t>
              </a:r>
              <a:r>
                <a:rPr lang="en-US" altLang="zh-CN" sz="2400" dirty="0">
                  <a:solidFill>
                    <a:schemeClr val="bg1"/>
                  </a:solidFill>
                  <a:latin typeface="方正粗黑宋简体" panose="02000000000000000000" charset="-122"/>
                  <a:ea typeface="方正粗黑宋简体" panose="02000000000000000000" charset="-122"/>
                  <a:cs typeface="方正粗黑宋简体" panose="02000000000000000000" charset="-122"/>
                  <a:sym typeface="+mn-lt"/>
                </a:rPr>
                <a:t>727521</a:t>
              </a:r>
              <a:endParaRPr lang="zh-CN" altLang="en-US" sz="2400" dirty="0">
                <a:solidFill>
                  <a:schemeClr val="bg1"/>
                </a:solidFill>
                <a:latin typeface="+mn-lt"/>
                <a:ea typeface="+mn-ea"/>
                <a:cs typeface="+mn-ea"/>
                <a:sym typeface="+mn-lt"/>
              </a:endParaRPr>
            </a:p>
          </p:txBody>
        </p:sp>
        <p:sp>
          <p:nvSpPr>
            <p:cNvPr id="47" name="矩形: 圆角 1"/>
            <p:cNvSpPr/>
            <p:nvPr/>
          </p:nvSpPr>
          <p:spPr bwMode="auto">
            <a:xfrm>
              <a:off x="3304156" y="1538755"/>
              <a:ext cx="9417685" cy="3696970"/>
            </a:xfrm>
            <a:prstGeom prst="roundRect">
              <a:avLst/>
            </a:prstGeom>
            <a:noFill/>
            <a:ln w="9525" cap="flat" cmpd="sng" algn="ctr">
              <a:noFill/>
              <a:prstDash val="solid"/>
              <a:round/>
              <a:headEnd type="none" w="med" len="med"/>
              <a:tailEnd type="none" w="med" len="med"/>
            </a:ln>
          </p:spPr>
          <p:txBody>
            <a:bodyPr vert="horz" wrap="square" lIns="91440" tIns="45720" rIns="91440" bIns="45720" numCol="1" rtlCol="0" anchor="t" anchorCtr="false" compatLnSpc="true"/>
            <a:p>
              <a: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pPr>
              <a:endParaRPr kumimoji="0" lang="zh-CN" altLang="en-US" sz="1800" b="0" i="0" u="none" strike="noStrike" cap="none" normalizeH="0" baseline="0">
                <a:ln>
                  <a:noFill/>
                </a:ln>
                <a:solidFill>
                  <a:schemeClr val="tx1"/>
                </a:solidFill>
                <a:effectLst/>
                <a:latin typeface="Arial" panose="02080604020202020204" pitchFamily="34" charset="0"/>
                <a:ea typeface="宋体" pitchFamily="2" charset="-122"/>
              </a:endParaRPr>
            </a:p>
          </p:txBody>
        </p:sp>
      </p:grpSp>
      <p:sp>
        <p:nvSpPr>
          <p:cNvPr id="2" name="文本框 1"/>
          <p:cNvSpPr txBox="true"/>
          <p:nvPr/>
        </p:nvSpPr>
        <p:spPr>
          <a:xfrm>
            <a:off x="5741035" y="6367780"/>
            <a:ext cx="5968365" cy="368300"/>
          </a:xfrm>
          <a:prstGeom prst="rect">
            <a:avLst/>
          </a:prstGeom>
          <a:noFill/>
        </p:spPr>
        <p:txBody>
          <a:bodyPr wrap="square" rtlCol="0">
            <a:spAutoFit/>
          </a:bodyPr>
          <a:p>
            <a:pPr algn="l"/>
            <a:r>
              <a:rPr lang="zh-CN" altLang="zh-CN">
                <a:solidFill>
                  <a:schemeClr val="bg1">
                    <a:lumMod val="50000"/>
                  </a:schemeClr>
                </a:solidFill>
                <a:sym typeface="+mn-ea"/>
              </a:rPr>
              <a:t>湘西州人力资源和社会保障局</a:t>
            </a:r>
            <a:r>
              <a:rPr lang="en-US" altLang="zh-CN">
                <a:solidFill>
                  <a:schemeClr val="bg1">
                    <a:lumMod val="50000"/>
                  </a:schemeClr>
                </a:solidFill>
                <a:sym typeface="+mn-ea"/>
              </a:rPr>
              <a:t>--</a:t>
            </a:r>
            <a:r>
              <a:rPr lang="zh-CN" altLang="en-US">
                <a:solidFill>
                  <a:schemeClr val="bg1">
                    <a:lumMod val="50000"/>
                  </a:schemeClr>
                </a:solidFill>
                <a:sym typeface="+mn-ea"/>
              </a:rPr>
              <a:t>劳动关系和农民工工作科</a:t>
            </a:r>
            <a:endParaRPr lang="zh-CN" altLang="en-US">
              <a:solidFill>
                <a:schemeClr val="bg1">
                  <a:lumMod val="50000"/>
                </a:schemeClr>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3000">
        <p15:prstTrans prst="wind"/>
      </p:transition>
    </mc:Choice>
    <mc:Fallback>
      <p:transition spd="slow" advTm="3000">
        <p:fade/>
      </p:transition>
    </mc:Fallback>
  </mc:AlternateContent>
  <p:timing>
    <p:tnLst>
      <p:par>
        <p:cTn id="1" dur="indefinite" restart="never" nodeType="tmRoot"/>
      </p:par>
    </p:tnLst>
  </p:timing>
</p:sld>
</file>

<file path=ppt/theme/theme1.xml><?xml version="1.0" encoding="utf-8"?>
<a:theme xmlns:a="http://schemas.openxmlformats.org/drawingml/2006/main" name="2_默认设计模板">
  <a:themeElements>
    <a:clrScheme name="自定义 444">
      <a:dk1>
        <a:srgbClr val="C00000"/>
      </a:dk1>
      <a:lt1>
        <a:srgbClr val="383836"/>
      </a:lt1>
      <a:dk2>
        <a:srgbClr val="7764F5"/>
      </a:dk2>
      <a:lt2>
        <a:srgbClr val="7764F5"/>
      </a:lt2>
      <a:accent1>
        <a:srgbClr val="E32EFF"/>
      </a:accent1>
      <a:accent2>
        <a:srgbClr val="7764F5"/>
      </a:accent2>
      <a:accent3>
        <a:srgbClr val="FFFFFF"/>
      </a:accent3>
      <a:accent4>
        <a:srgbClr val="FFEA7B"/>
      </a:accent4>
      <a:accent5>
        <a:srgbClr val="C00000"/>
      </a:accent5>
      <a:accent6>
        <a:srgbClr val="7764F5"/>
      </a:accent6>
      <a:hlink>
        <a:srgbClr val="C00000"/>
      </a:hlink>
      <a:folHlink>
        <a:srgbClr val="DEDEDD"/>
      </a:folHlink>
    </a:clrScheme>
    <a:fontScheme name="01isc0cc">
      <a:majorFont>
        <a:latin typeface="Adobe Arabic"/>
        <a:ea typeface="微软雅黑"/>
        <a:cs typeface=""/>
      </a:majorFont>
      <a:minorFont>
        <a:latin typeface="Adobe Arabic"/>
        <a:ea typeface="微软雅黑"/>
        <a:cs typeface=""/>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false" compatLnSpc="true"/>
      <a:lstStyle>
        <a:def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defRPr kumimoji="0" lang="zh-CN" sz="1800" b="0" i="0" u="none" strike="noStrike" cap="none" normalizeH="0" baseline="0" smtClean="0">
            <a:ln>
              <a:noFill/>
            </a:ln>
            <a:solidFill>
              <a:schemeClr val="tx1"/>
            </a:solidFill>
            <a:effectLst/>
            <a:latin typeface="Arial" panose="02080604020202020204"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false" compatLnSpc="true"/>
      <a:lstStyle>
        <a:defPPr marL="0" marR="0" indent="0" algn="l" defTabSz="914400" rtl="0" eaLnBrk="1" fontAlgn="base" latinLnBrk="0" hangingPunct="1">
          <a:lnSpc>
            <a:spcPct val="100000"/>
          </a:lnSpc>
          <a:spcBef>
            <a:spcPct val="0"/>
          </a:spcBef>
          <a:spcAft>
            <a:spcPct val="0"/>
          </a:spcAft>
          <a:buClrTx/>
          <a:buSzTx/>
          <a:buFont typeface="Arial" panose="02080604020202020204" pitchFamily="34" charset="0"/>
          <a:buNone/>
          <a:defRPr kumimoji="0" lang="zh-CN" sz="1800" b="0" i="0" u="none" strike="noStrike" cap="none" normalizeH="0" baseline="0" smtClean="0">
            <a:ln>
              <a:noFill/>
            </a:ln>
            <a:solidFill>
              <a:schemeClr val="tx1"/>
            </a:solidFill>
            <a:effectLst/>
            <a:latin typeface="Arial" panose="02080604020202020204" pitchFamily="34" charset="0"/>
            <a:ea typeface="宋体"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自定义 423">
      <a:dk1>
        <a:sysClr val="windowText" lastClr="000000"/>
      </a:dk1>
      <a:lt1>
        <a:sysClr val="window" lastClr="FFFFFF"/>
      </a:lt1>
      <a:dk2>
        <a:srgbClr val="44546A"/>
      </a:dk2>
      <a:lt2>
        <a:srgbClr val="E7E6E6"/>
      </a:lt2>
      <a:accent1>
        <a:srgbClr val="203655"/>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1856</Words>
  <Application>WPS 演示</Application>
  <PresentationFormat>自定义</PresentationFormat>
  <Paragraphs>86</Paragraphs>
  <Slides>9</Slides>
  <Notes>18</Notes>
  <HiddenSlides>0</HiddenSlides>
  <MMClips>1</MMClips>
  <ScaleCrop>false</ScaleCrop>
  <HeadingPairs>
    <vt:vector size="6" baseType="variant">
      <vt:variant>
        <vt:lpstr>已用的字体</vt:lpstr>
      </vt:variant>
      <vt:variant>
        <vt:i4>17</vt:i4>
      </vt:variant>
      <vt:variant>
        <vt:lpstr>主题</vt:lpstr>
      </vt:variant>
      <vt:variant>
        <vt:i4>3</vt:i4>
      </vt:variant>
      <vt:variant>
        <vt:lpstr>幻灯片标题</vt:lpstr>
      </vt:variant>
      <vt:variant>
        <vt:i4>9</vt:i4>
      </vt:variant>
    </vt:vector>
  </HeadingPairs>
  <TitlesOfParts>
    <vt:vector size="29" baseType="lpstr">
      <vt:lpstr>Arial</vt:lpstr>
      <vt:lpstr>宋体</vt:lpstr>
      <vt:lpstr>Wingdings</vt:lpstr>
      <vt:lpstr>Nimbus Roman No9 L</vt:lpstr>
      <vt:lpstr>方正书宋_GBK</vt:lpstr>
      <vt:lpstr>微软雅黑</vt:lpstr>
      <vt:lpstr>黑体</vt:lpstr>
      <vt:lpstr>仿宋_GB2312</vt:lpstr>
      <vt:lpstr>Calibri</vt:lpstr>
      <vt:lpstr>DejaVu Sans</vt:lpstr>
      <vt:lpstr>方正粗黑宋简体</vt:lpstr>
      <vt:lpstr>楷体</vt:lpstr>
      <vt:lpstr>Adobe Arabic</vt:lpstr>
      <vt:lpstr>汉仪仿宋S</vt:lpstr>
      <vt:lpstr>宋体</vt:lpstr>
      <vt:lpstr>Arial Unicode MS</vt:lpstr>
      <vt:lpstr>微软雅黑</vt:lpstr>
      <vt:lpstr>2_默认设计模板</vt:lpstr>
      <vt:lpstr>自定义设计方案</vt:lpstr>
      <vt:lpstr>1_自定义设计方案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greatwall</cp:lastModifiedBy>
  <cp:revision>916</cp:revision>
  <dcterms:created xsi:type="dcterms:W3CDTF">2022-03-31T02:38:16Z</dcterms:created>
  <dcterms:modified xsi:type="dcterms:W3CDTF">2022-03-31T02:38:16Z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2052-11.8.2.10251</vt:lpwstr>
  </property>
</Properties>
</file>